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9" r:id="rId2"/>
    <p:sldMasterId id="2147483730" r:id="rId3"/>
    <p:sldMasterId id="2147483756" r:id="rId4"/>
    <p:sldMasterId id="2147483763" r:id="rId5"/>
    <p:sldMasterId id="2147483775" r:id="rId6"/>
    <p:sldMasterId id="2147483782" r:id="rId7"/>
    <p:sldMasterId id="2147483803" r:id="rId8"/>
    <p:sldMasterId id="2147483839" r:id="rId9"/>
  </p:sldMasterIdLst>
  <p:notesMasterIdLst>
    <p:notesMasterId r:id="rId20"/>
  </p:notesMasterIdLst>
  <p:sldIdLst>
    <p:sldId id="1544" r:id="rId10"/>
    <p:sldId id="1509" r:id="rId11"/>
    <p:sldId id="1520" r:id="rId12"/>
    <p:sldId id="2334" r:id="rId13"/>
    <p:sldId id="2319" r:id="rId14"/>
    <p:sldId id="2347" r:id="rId15"/>
    <p:sldId id="2348" r:id="rId16"/>
    <p:sldId id="2349" r:id="rId17"/>
    <p:sldId id="2327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E"/>
    <a:srgbClr val="FC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/>
    <p:restoredTop sz="94649"/>
  </p:normalViewPr>
  <p:slideViewPr>
    <p:cSldViewPr snapToGrid="0" snapToObjects="1">
      <p:cViewPr varScale="1">
        <p:scale>
          <a:sx n="152" d="100"/>
          <a:sy n="152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74EC-CC25-BB4B-A881-0848913C0EC6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Klicka här för att ändra format på bakgrundstexten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07FEC-18DD-D649-AF8D-0769F12894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6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FEC-18DD-D649-AF8D-0769F128942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97F95-A43F-7F45-B5EC-E20589F72E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3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1C4A8-4D29-6E4B-B2DC-F0946D93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1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1C4A8-4D29-6E4B-B2DC-F0946D93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8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97F95-A43F-7F45-B5EC-E20589F72E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9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97F95-A43F-7F45-B5EC-E20589F72E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6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303" y="4737463"/>
            <a:ext cx="625177" cy="207850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4CACF528-7B10-E346-B845-0F72E459CC0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160" y="4737463"/>
            <a:ext cx="4132589" cy="207850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2034" y="4737463"/>
            <a:ext cx="760368" cy="20785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95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763100"/>
            <a:ext cx="3816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Type your text or click on the icons below to insert object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88448" y="1763100"/>
            <a:ext cx="3816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Type your text or click on the icons below to insert object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4000" y="1058401"/>
            <a:ext cx="5184000" cy="594122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763100"/>
            <a:ext cx="5184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21" y="-4302"/>
            <a:ext cx="2992081" cy="51478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825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84000" y="1058401"/>
            <a:ext cx="3672000" cy="594122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763100"/>
            <a:ext cx="3672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Click to add text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1" y="-4302"/>
            <a:ext cx="4572001" cy="51478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4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84000" y="1058401"/>
            <a:ext cx="5112000" cy="594122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763100"/>
            <a:ext cx="5112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Click to add text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49837" y="-4301"/>
            <a:ext cx="2992081" cy="25474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6149837" y="2608414"/>
            <a:ext cx="2992081" cy="25474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3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84000" y="1058401"/>
            <a:ext cx="5112000" cy="594122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763100"/>
            <a:ext cx="5112000" cy="2916000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Click to add text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21" y="2"/>
            <a:ext cx="2992081" cy="1677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6151921" y="3465620"/>
            <a:ext cx="2992081" cy="1677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6151921" y="1732811"/>
            <a:ext cx="2992081" cy="1677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0538"/>
            <a:ext cx="9144000" cy="51640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3052"/>
            <a:ext cx="921600" cy="712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2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972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82940" y="1"/>
            <a:ext cx="4461060" cy="2538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682940" y="2605238"/>
            <a:ext cx="4461060" cy="2538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3052"/>
            <a:ext cx="921600" cy="712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9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2" y="1"/>
            <a:ext cx="5194800" cy="16723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5267407" y="0"/>
            <a:ext cx="3876594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3471170"/>
            <a:ext cx="5194800" cy="16723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1735586"/>
            <a:ext cx="5194800" cy="16723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3052"/>
            <a:ext cx="921600" cy="712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9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9144000" cy="23706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430022"/>
            <a:ext cx="2988000" cy="27134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2430022"/>
            <a:ext cx="2988000" cy="27134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2430022"/>
            <a:ext cx="2988000" cy="27134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167201"/>
            <a:ext cx="2520000" cy="3456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1" y="4805363"/>
            <a:ext cx="576698" cy="18097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3052"/>
            <a:ext cx="921600" cy="712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8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15" y="273844"/>
            <a:ext cx="7994825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15" y="1126581"/>
            <a:ext cx="7994825" cy="3303966"/>
          </a:xfrm>
          <a:prstGeom prst="rect">
            <a:avLst/>
          </a:prstGeom>
        </p:spPr>
        <p:txBody>
          <a:bodyPr/>
          <a:lstStyle>
            <a:lvl1pPr marL="198000" indent="-198000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000" indent="-198000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12000" indent="-1800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59FC32-0F2B-2E48-A437-116942BB6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5" y="4480465"/>
            <a:ext cx="960003" cy="513996"/>
          </a:xfrm>
          <a:prstGeom prst="rect">
            <a:avLst/>
          </a:prstGeom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7C062ACD-FFC7-D045-BAA9-1F08E658E277}"/>
              </a:ext>
            </a:extLst>
          </p:cNvPr>
          <p:cNvCxnSpPr>
            <a:cxnSpLocks/>
          </p:cNvCxnSpPr>
          <p:nvPr userDrawn="1"/>
        </p:nvCxnSpPr>
        <p:spPr>
          <a:xfrm>
            <a:off x="1636303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C6A401C6-40B4-3649-B39C-96359B65C393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A7E883-5D2C-AA48-BD4E-C06D0947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889299B-BDC9-A24E-80BB-49AA44CD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3" y="4737463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99AF8A-4C48-B245-931A-1BA3EDAF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3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BF04321-F363-7041-97B3-7C134CFD3CDD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3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83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200" noProof="0">
                <a:solidFill>
                  <a:schemeClr val="bg1"/>
                </a:solidFill>
              </a:defRPr>
            </a:lvl1pPr>
          </a:lstStyle>
          <a:p>
            <a:pPr marL="0" marR="0" lvl="0" indent="0" algn="ctr" defTabSz="342892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1817100"/>
            <a:ext cx="8064000" cy="59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34289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27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342892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557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56625"/>
            <a:ext cx="4464050" cy="604597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361222"/>
            <a:ext cx="4464050" cy="202668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1"/>
          </p:nvPr>
        </p:nvSpPr>
        <p:spPr>
          <a:xfrm>
            <a:off x="5532022" y="1455737"/>
            <a:ext cx="2379859" cy="278673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C35028-D018-9C4E-ADE6-179A4194C02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50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86762" y="775467"/>
            <a:ext cx="5723510" cy="577022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86762" y="1357828"/>
            <a:ext cx="5723509" cy="232943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D9A2-BCF1-7D49-9B9D-26520FE0741E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841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9728" y="720791"/>
            <a:ext cx="7224544" cy="6971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9727" y="1554853"/>
            <a:ext cx="3507321" cy="28786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3155" y="1554853"/>
            <a:ext cx="3521117" cy="28786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1B4D-CFF4-6C46-BC34-43786DF87ACC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106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C130-E85B-7547-B765-42894AF1189C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1095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812E-90D5-FA45-8702-BEE54E0BBFCB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1314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324-8A3B-B147-9E67-70C8049B3DBD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4861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2104753"/>
            <a:ext cx="7193280" cy="14132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3632200"/>
            <a:ext cx="7193280" cy="8788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825" y="4737465"/>
            <a:ext cx="625177" cy="207850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CACF528-7B10-E346-B845-0F72E459CC0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424" y="4737465"/>
            <a:ext cx="5520328" cy="207850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4737465"/>
            <a:ext cx="287202" cy="20785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080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17" y="330200"/>
            <a:ext cx="7852585" cy="7010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17" y="1214121"/>
            <a:ext cx="7852585" cy="3108959"/>
          </a:xfrm>
          <a:prstGeom prst="rect">
            <a:avLst/>
          </a:prstGeom>
        </p:spPr>
        <p:txBody>
          <a:bodyPr/>
          <a:lstStyle>
            <a:lvl1pPr marL="197990" indent="-197990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/>
            </a:lvl1pPr>
            <a:lvl2pPr marL="413980" indent="-197990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500"/>
            </a:lvl2pPr>
            <a:lvl3pPr marL="611970" indent="-179992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1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59FC32-0F2B-2E48-A437-116942BB6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7C062ACD-FFC7-D045-BAA9-1F08E658E277}"/>
              </a:ext>
            </a:extLst>
          </p:cNvPr>
          <p:cNvCxnSpPr>
            <a:cxnSpLocks/>
          </p:cNvCxnSpPr>
          <p:nvPr userDrawn="1"/>
        </p:nvCxnSpPr>
        <p:spPr>
          <a:xfrm>
            <a:off x="1636305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C6A401C6-40B4-3649-B39C-96359B65C393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A7E883-5D2C-AA48-BD4E-C06D0947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4735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889299B-BDC9-A24E-80BB-49AA44CD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6305" y="4747353"/>
            <a:ext cx="426951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99AF8A-4C48-B245-931A-1BA3EDAF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47353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BF04321-F363-7041-97B3-7C134CFD3CDD}"/>
              </a:ext>
            </a:extLst>
          </p:cNvPr>
          <p:cNvSpPr txBox="1">
            <a:spLocks/>
          </p:cNvSpPr>
          <p:nvPr userDrawn="1"/>
        </p:nvSpPr>
        <p:spPr>
          <a:xfrm>
            <a:off x="628651" y="4727578"/>
            <a:ext cx="154764" cy="266876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>
                <a:solidFill>
                  <a:schemeClr val="bg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8159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pic>
        <p:nvPicPr>
          <p:cNvPr id="7" name="Bildobjekt 8">
            <a:extLst>
              <a:ext uri="{FF2B5EF4-FFF2-40B4-BE49-F238E27FC236}">
                <a16:creationId xmlns:a16="http://schemas.microsoft.com/office/drawing/2014/main" id="{8D244111-769A-E644-A85B-5BA92DF07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5" y="4480465"/>
            <a:ext cx="960003" cy="513996"/>
          </a:xfrm>
          <a:prstGeom prst="rect">
            <a:avLst/>
          </a:prstGeom>
        </p:spPr>
      </p:pic>
      <p:cxnSp>
        <p:nvCxnSpPr>
          <p:cNvPr id="8" name="Rak 9">
            <a:extLst>
              <a:ext uri="{FF2B5EF4-FFF2-40B4-BE49-F238E27FC236}">
                <a16:creationId xmlns:a16="http://schemas.microsoft.com/office/drawing/2014/main" id="{3A1CA2E7-5472-9441-9172-F0B940E59AFE}"/>
              </a:ext>
            </a:extLst>
          </p:cNvPr>
          <p:cNvCxnSpPr>
            <a:cxnSpLocks/>
          </p:cNvCxnSpPr>
          <p:nvPr userDrawn="1"/>
        </p:nvCxnSpPr>
        <p:spPr>
          <a:xfrm>
            <a:off x="1636303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10">
            <a:extLst>
              <a:ext uri="{FF2B5EF4-FFF2-40B4-BE49-F238E27FC236}">
                <a16:creationId xmlns:a16="http://schemas.microsoft.com/office/drawing/2014/main" id="{387B40BF-6200-284B-A108-181599CB1FEF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5E0E99-CE59-E341-A10B-5CB71D01E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04021E-C8F8-F345-A9BC-BFFF30BEE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3" y="4737463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890E71-A35D-4948-A7BE-A49974FCA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3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4B94A61-0E39-124F-936C-F52A602C09B0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3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05604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" y="334811"/>
            <a:ext cx="7797800" cy="69612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480" y="1214130"/>
            <a:ext cx="3712211" cy="3108952"/>
          </a:xfrm>
          <a:prstGeom prst="rect">
            <a:avLst/>
          </a:prstGeom>
        </p:spPr>
        <p:txBody>
          <a:bodyPr/>
          <a:lstStyle>
            <a:lvl1pPr marL="197990" indent="-197990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/>
            </a:lvl1pPr>
            <a:lvl2pPr marL="413980" indent="-197990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500"/>
            </a:lvl2pPr>
            <a:lvl3pPr marL="611970" indent="-19799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Systemtypsnitt"/>
              <a:buChar char="–"/>
              <a:defRPr sz="1100"/>
            </a:lvl3pPr>
          </a:lstStyle>
          <a:p>
            <a:pPr lvl="0"/>
            <a:r>
              <a:rPr lang="sv-SE" dirty="0"/>
              <a:t>Klicka här för att ändra format på bakgrundstexten </a:t>
            </a:r>
          </a:p>
          <a:p>
            <a:pPr lvl="1"/>
            <a:r>
              <a:rPr lang="sv-SE" dirty="0"/>
              <a:t>Nivå två </a:t>
            </a:r>
          </a:p>
          <a:p>
            <a:pPr lvl="2"/>
            <a:r>
              <a:rPr lang="sv-SE" dirty="0"/>
              <a:t>Nivå tre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1872" y="1214128"/>
            <a:ext cx="3788410" cy="3108950"/>
          </a:xfrm>
          <a:prstGeom prst="rect">
            <a:avLst/>
          </a:prstGeom>
        </p:spPr>
        <p:txBody>
          <a:bodyPr/>
          <a:lstStyle>
            <a:lvl1pPr marL="197990" indent="-197990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defRPr sz="1800"/>
            </a:lvl1pPr>
            <a:lvl2pPr marL="413980" indent="-197990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defRPr sz="1500"/>
            </a:lvl2pPr>
            <a:lvl3pPr marL="611970" indent="-19799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100"/>
            </a:lvl3pPr>
          </a:lstStyle>
          <a:p>
            <a:pPr lvl="0"/>
            <a:r>
              <a:rPr lang="sv-SE" dirty="0"/>
              <a:t>Klicka här för att ändra format på bakgrundstexten </a:t>
            </a:r>
          </a:p>
          <a:p>
            <a:pPr lvl="1"/>
            <a:r>
              <a:rPr lang="sv-SE" dirty="0"/>
              <a:t>Nivå två </a:t>
            </a:r>
          </a:p>
          <a:p>
            <a:pPr lvl="2"/>
            <a:r>
              <a:rPr lang="sv-SE" dirty="0"/>
              <a:t>Nivå tre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480" y="4748569"/>
            <a:ext cx="731520" cy="207842"/>
          </a:xfrm>
          <a:prstGeom prst="rect">
            <a:avLst/>
          </a:prstGeom>
        </p:spPr>
        <p:txBody>
          <a:bodyPr/>
          <a:lstStyle/>
          <a:p>
            <a:fld id="{78E9E8AE-3097-F146-8B73-47EEAB64B67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6305" y="4748568"/>
            <a:ext cx="4393657" cy="20783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2634" y="4748567"/>
            <a:ext cx="246019" cy="207846"/>
          </a:xfrm>
          <a:prstGeom prst="rect">
            <a:avLst/>
          </a:prstGeom>
        </p:spPr>
        <p:txBody>
          <a:bodyPr/>
          <a:lstStyle/>
          <a:p>
            <a:fld id="{02E278EC-8523-0E44-9760-717880BFE32D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344222D-C596-F74B-A87C-A14CE2B53365}"/>
              </a:ext>
            </a:extLst>
          </p:cNvPr>
          <p:cNvCxnSpPr>
            <a:cxnSpLocks/>
          </p:cNvCxnSpPr>
          <p:nvPr userDrawn="1"/>
        </p:nvCxnSpPr>
        <p:spPr>
          <a:xfrm>
            <a:off x="1636305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0F69204E-B904-564E-9966-84EAA653D625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01FABC-503C-AD4D-8251-3F67B19EF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6A4B88E-A957-AC43-A255-7E665BD7C7D1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5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25377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0" y="334806"/>
            <a:ext cx="7886700" cy="69612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6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64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304" y="4737464"/>
            <a:ext cx="625177" cy="207850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4CACF528-7B10-E346-B845-0F72E459CC0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161" y="4737464"/>
            <a:ext cx="4132589" cy="207850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2034" y="4737464"/>
            <a:ext cx="760368" cy="20785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0472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16" y="273845"/>
            <a:ext cx="7994825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16" y="1126581"/>
            <a:ext cx="7994825" cy="3303966"/>
          </a:xfrm>
          <a:prstGeom prst="rect">
            <a:avLst/>
          </a:prstGeom>
        </p:spPr>
        <p:txBody>
          <a:bodyPr/>
          <a:lstStyle>
            <a:lvl1pPr marL="197995" indent="-197995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3990" indent="-197995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11985" indent="-179996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59FC32-0F2B-2E48-A437-116942BB6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7C062ACD-FFC7-D045-BAA9-1F08E658E277}"/>
              </a:ext>
            </a:extLst>
          </p:cNvPr>
          <p:cNvCxnSpPr>
            <a:cxnSpLocks/>
          </p:cNvCxnSpPr>
          <p:nvPr userDrawn="1"/>
        </p:nvCxnSpPr>
        <p:spPr>
          <a:xfrm>
            <a:off x="1636304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C6A401C6-40B4-3649-B39C-96359B65C393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A7E883-5D2C-AA48-BD4E-C06D0947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4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889299B-BDC9-A24E-80BB-49AA44CD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4" y="4737464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99AF8A-4C48-B245-931A-1BA3EDAF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4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BF04321-F363-7041-97B3-7C134CFD3CDD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4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15793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pic>
        <p:nvPicPr>
          <p:cNvPr id="7" name="Bildobjekt 8">
            <a:extLst>
              <a:ext uri="{FF2B5EF4-FFF2-40B4-BE49-F238E27FC236}">
                <a16:creationId xmlns:a16="http://schemas.microsoft.com/office/drawing/2014/main" id="{8D244111-769A-E644-A85B-5BA92DF07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cxnSp>
        <p:nvCxnSpPr>
          <p:cNvPr id="8" name="Rak 9">
            <a:extLst>
              <a:ext uri="{FF2B5EF4-FFF2-40B4-BE49-F238E27FC236}">
                <a16:creationId xmlns:a16="http://schemas.microsoft.com/office/drawing/2014/main" id="{3A1CA2E7-5472-9441-9172-F0B940E59AFE}"/>
              </a:ext>
            </a:extLst>
          </p:cNvPr>
          <p:cNvCxnSpPr>
            <a:cxnSpLocks/>
          </p:cNvCxnSpPr>
          <p:nvPr userDrawn="1"/>
        </p:nvCxnSpPr>
        <p:spPr>
          <a:xfrm>
            <a:off x="1636304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10">
            <a:extLst>
              <a:ext uri="{FF2B5EF4-FFF2-40B4-BE49-F238E27FC236}">
                <a16:creationId xmlns:a16="http://schemas.microsoft.com/office/drawing/2014/main" id="{387B40BF-6200-284B-A108-181599CB1FEF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5E0E99-CE59-E341-A10B-5CB71D01E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4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04021E-C8F8-F345-A9BC-BFFF30BEE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4" y="4737464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890E71-A35D-4948-A7BE-A49974FCA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4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4B94A61-0E39-124F-936C-F52A602C09B0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4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28482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A3BF450F-35B0-2549-8CF0-48D36F854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cxnSp>
        <p:nvCxnSpPr>
          <p:cNvPr id="12" name="Rak 9">
            <a:extLst>
              <a:ext uri="{FF2B5EF4-FFF2-40B4-BE49-F238E27FC236}">
                <a16:creationId xmlns:a16="http://schemas.microsoft.com/office/drawing/2014/main" id="{148AB0C0-5011-6541-8736-0DD8D8526268}"/>
              </a:ext>
            </a:extLst>
          </p:cNvPr>
          <p:cNvCxnSpPr>
            <a:cxnSpLocks/>
          </p:cNvCxnSpPr>
          <p:nvPr userDrawn="1"/>
        </p:nvCxnSpPr>
        <p:spPr>
          <a:xfrm>
            <a:off x="1636304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0">
            <a:extLst>
              <a:ext uri="{FF2B5EF4-FFF2-40B4-BE49-F238E27FC236}">
                <a16:creationId xmlns:a16="http://schemas.microsoft.com/office/drawing/2014/main" id="{2795E052-6155-7540-95B4-9FA1EE32D30B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026729E-A8C8-F246-943A-6933EB70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33" y="4737464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806B715-D36A-604F-B595-448ED265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4" y="4737464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8A492D-988F-C849-A592-44CE250FE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4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9AED069-3B89-9947-A639-CF332AC9DF81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4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7127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3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2104753"/>
            <a:ext cx="7193280" cy="14132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3632200"/>
            <a:ext cx="7193280" cy="8788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824" y="4737464"/>
            <a:ext cx="625177" cy="207850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CACF528-7B10-E346-B845-0F72E459CC0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423" y="4737464"/>
            <a:ext cx="5520328" cy="207850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4737464"/>
            <a:ext cx="287202" cy="20785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710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16" y="330200"/>
            <a:ext cx="7852585" cy="70104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16" y="1214120"/>
            <a:ext cx="7852585" cy="3108959"/>
          </a:xfrm>
          <a:prstGeom prst="rect">
            <a:avLst/>
          </a:prstGeom>
        </p:spPr>
        <p:txBody>
          <a:bodyPr/>
          <a:lstStyle>
            <a:lvl1pPr marL="197995" indent="-197995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/>
            </a:lvl1pPr>
            <a:lvl2pPr marL="413990" indent="-197995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500"/>
            </a:lvl2pPr>
            <a:lvl3pPr marL="611985" indent="-179996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1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59FC32-0F2B-2E48-A437-116942BB6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7C062ACD-FFC7-D045-BAA9-1F08E658E277}"/>
              </a:ext>
            </a:extLst>
          </p:cNvPr>
          <p:cNvCxnSpPr>
            <a:cxnSpLocks/>
          </p:cNvCxnSpPr>
          <p:nvPr userDrawn="1"/>
        </p:nvCxnSpPr>
        <p:spPr>
          <a:xfrm>
            <a:off x="1636304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C6A401C6-40B4-3649-B39C-96359B65C393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A7E883-5D2C-AA48-BD4E-C06D0947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47352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889299B-BDC9-A24E-80BB-49AA44CD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6304" y="4747352"/>
            <a:ext cx="426951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99AF8A-4C48-B245-931A-1BA3EDAF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47352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BF04321-F363-7041-97B3-7C134CFD3CDD}"/>
              </a:ext>
            </a:extLst>
          </p:cNvPr>
          <p:cNvSpPr txBox="1">
            <a:spLocks/>
          </p:cNvSpPr>
          <p:nvPr userDrawn="1"/>
        </p:nvSpPr>
        <p:spPr>
          <a:xfrm>
            <a:off x="628651" y="4727577"/>
            <a:ext cx="154764" cy="266876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>
                <a:solidFill>
                  <a:schemeClr val="bg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3052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format på bakgrundstexten
Nivå två
Nivå tre</a:t>
            </a:r>
            <a:endParaRPr lang="en-US" dirty="0"/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A3BF450F-35B0-2549-8CF0-48D36F854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5" y="4480465"/>
            <a:ext cx="960003" cy="513996"/>
          </a:xfrm>
          <a:prstGeom prst="rect">
            <a:avLst/>
          </a:prstGeom>
        </p:spPr>
      </p:pic>
      <p:cxnSp>
        <p:nvCxnSpPr>
          <p:cNvPr id="12" name="Rak 9">
            <a:extLst>
              <a:ext uri="{FF2B5EF4-FFF2-40B4-BE49-F238E27FC236}">
                <a16:creationId xmlns:a16="http://schemas.microsoft.com/office/drawing/2014/main" id="{148AB0C0-5011-6541-8736-0DD8D8526268}"/>
              </a:ext>
            </a:extLst>
          </p:cNvPr>
          <p:cNvCxnSpPr>
            <a:cxnSpLocks/>
          </p:cNvCxnSpPr>
          <p:nvPr userDrawn="1"/>
        </p:nvCxnSpPr>
        <p:spPr>
          <a:xfrm>
            <a:off x="1636303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0">
            <a:extLst>
              <a:ext uri="{FF2B5EF4-FFF2-40B4-BE49-F238E27FC236}">
                <a16:creationId xmlns:a16="http://schemas.microsoft.com/office/drawing/2014/main" id="{2795E052-6155-7540-95B4-9FA1EE32D30B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026729E-A8C8-F246-943A-6933EB70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33" y="473746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806B715-D36A-604F-B595-448ED265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3" y="4737463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8A492D-988F-C849-A592-44CE250FE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3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9AED069-3B89-9947-A639-CF332AC9DF81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3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01758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" y="334810"/>
            <a:ext cx="7797800" cy="69612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480" y="1214129"/>
            <a:ext cx="3712211" cy="3108952"/>
          </a:xfrm>
          <a:prstGeom prst="rect">
            <a:avLst/>
          </a:prstGeom>
        </p:spPr>
        <p:txBody>
          <a:bodyPr/>
          <a:lstStyle>
            <a:lvl1pPr marL="197995" indent="-197995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/>
            </a:lvl1pPr>
            <a:lvl2pPr marL="413990" indent="-197995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500"/>
            </a:lvl2pPr>
            <a:lvl3pPr marL="611985" indent="-19799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Systemtypsnitt"/>
              <a:buChar char="–"/>
              <a:defRPr sz="1100"/>
            </a:lvl3pPr>
          </a:lstStyle>
          <a:p>
            <a:pPr lvl="0"/>
            <a:r>
              <a:rPr lang="sv-SE" dirty="0"/>
              <a:t>Klicka här för att ändra format på bakgrundstexten </a:t>
            </a:r>
          </a:p>
          <a:p>
            <a:pPr lvl="1"/>
            <a:r>
              <a:rPr lang="sv-SE" dirty="0"/>
              <a:t>Nivå två </a:t>
            </a:r>
          </a:p>
          <a:p>
            <a:pPr lvl="2"/>
            <a:r>
              <a:rPr lang="sv-SE" dirty="0"/>
              <a:t>Nivå tre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1871" y="1214128"/>
            <a:ext cx="3788410" cy="3108950"/>
          </a:xfrm>
          <a:prstGeom prst="rect">
            <a:avLst/>
          </a:prstGeom>
        </p:spPr>
        <p:txBody>
          <a:bodyPr/>
          <a:lstStyle>
            <a:lvl1pPr marL="197995" indent="-197995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SzPct val="130000"/>
              <a:defRPr sz="1800"/>
            </a:lvl1pPr>
            <a:lvl2pPr marL="413990" indent="-197995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20000"/>
              <a:defRPr sz="1500"/>
            </a:lvl2pPr>
            <a:lvl3pPr marL="611985" indent="-19799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Systemtypsnitt"/>
              <a:buChar char="–"/>
              <a:defRPr sz="1100"/>
            </a:lvl3pPr>
          </a:lstStyle>
          <a:p>
            <a:pPr lvl="0"/>
            <a:r>
              <a:rPr lang="sv-SE" dirty="0"/>
              <a:t>Klicka här för att ändra format på bakgrundstexten </a:t>
            </a:r>
          </a:p>
          <a:p>
            <a:pPr lvl="1"/>
            <a:r>
              <a:rPr lang="sv-SE" dirty="0"/>
              <a:t>Nivå två </a:t>
            </a:r>
          </a:p>
          <a:p>
            <a:pPr lvl="2"/>
            <a:r>
              <a:rPr lang="sv-SE" dirty="0"/>
              <a:t>Nivå tre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480" y="4748568"/>
            <a:ext cx="731520" cy="207842"/>
          </a:xfrm>
          <a:prstGeom prst="rect">
            <a:avLst/>
          </a:prstGeom>
        </p:spPr>
        <p:txBody>
          <a:bodyPr/>
          <a:lstStyle/>
          <a:p>
            <a:fld id="{78E9E8AE-3097-F146-8B73-47EEAB64B67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6304" y="4748568"/>
            <a:ext cx="4393657" cy="20783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2633" y="4748567"/>
            <a:ext cx="246019" cy="207846"/>
          </a:xfrm>
          <a:prstGeom prst="rect">
            <a:avLst/>
          </a:prstGeom>
        </p:spPr>
        <p:txBody>
          <a:bodyPr/>
          <a:lstStyle/>
          <a:p>
            <a:fld id="{02E278EC-8523-0E44-9760-717880BFE32D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344222D-C596-F74B-A87C-A14CE2B53365}"/>
              </a:ext>
            </a:extLst>
          </p:cNvPr>
          <p:cNvCxnSpPr>
            <a:cxnSpLocks/>
          </p:cNvCxnSpPr>
          <p:nvPr userDrawn="1"/>
        </p:nvCxnSpPr>
        <p:spPr>
          <a:xfrm>
            <a:off x="1636304" y="4737463"/>
            <a:ext cx="59618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0F69204E-B904-564E-9966-84EAA653D625}"/>
              </a:ext>
            </a:extLst>
          </p:cNvPr>
          <p:cNvCxnSpPr>
            <a:cxnSpLocks/>
          </p:cNvCxnSpPr>
          <p:nvPr userDrawn="1"/>
        </p:nvCxnSpPr>
        <p:spPr>
          <a:xfrm>
            <a:off x="382632" y="4737463"/>
            <a:ext cx="11413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01FABC-503C-AD4D-8251-3F67B19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166" y="4480465"/>
            <a:ext cx="960003" cy="51399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6A4B88E-A957-AC43-A255-7E665BD7C7D1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4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7125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0" y="334805"/>
            <a:ext cx="7886700" cy="69612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5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18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EEE4-3620-E441-8C53-F656CEDC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9D32-DC0D-1643-A92C-780EA2DEA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5009-4AF2-8E4A-8D5F-680110CD7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F6A39-17F0-6E41-8F37-D8FCBF86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E5CD-431C-4C44-90FB-A7A342518595}" type="datetime1">
              <a:rPr lang="sv-SE" smtClean="0"/>
              <a:t>2021-06-14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EF2A7-3269-5046-BCDF-CCFB24D0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E9FE0-2382-7C42-A61B-8C1C161F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2D85-1ABA-FF4A-A75E-56B6336B3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1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ith our host u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D4A6-89B8-F849-8A45-BBD23FEA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41068"/>
            <a:ext cx="6858000" cy="1691404"/>
          </a:xfrm>
        </p:spPr>
        <p:txBody>
          <a:bodyPr anchor="b"/>
          <a:lstStyle>
            <a:lvl1pPr algn="l">
              <a:defRPr sz="45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3E71B-F89D-144C-9672-57D41B4B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3D7F189E-74DF-0044-98E4-2B1D3416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26" y="364806"/>
            <a:ext cx="2293525" cy="57626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C37F2DF-D238-5049-8B55-FA9A7B219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" y="364806"/>
            <a:ext cx="2704148" cy="5875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56857A-2270-6B42-AD4F-835AC33C4EB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09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ithout our host u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D4A6-89B8-F849-8A45-BBD23FEA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52375"/>
            <a:ext cx="6858000" cy="168009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3E71B-F89D-144C-9672-57D41B4B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345DF36-AF89-E948-AD71-90A926D69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" y="364806"/>
            <a:ext cx="2704148" cy="5875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4EE3D4-6DB5-104B-856B-9E6A551B45B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74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24D99D-A094-9649-9FB0-647735FA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1247588"/>
            <a:ext cx="7886700" cy="653555"/>
          </a:xfrm>
        </p:spPr>
        <p:txBody>
          <a:bodyPr anchor="b">
            <a:noAutofit/>
          </a:bodyPr>
          <a:lstStyle>
            <a:lvl1pPr>
              <a:defRPr sz="285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8C6B50-29EA-4449-A6C2-CA30C0C84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95" y="1937254"/>
            <a:ext cx="7886699" cy="37189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F63D60F-BC96-D84E-825E-C6134CF11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" y="364806"/>
            <a:ext cx="2704148" cy="5875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14B5A8-E62F-574F-884F-874DB9B599E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E9FB31-8022-1C40-B2EF-4622E53CBF65}"/>
              </a:ext>
            </a:extLst>
          </p:cNvPr>
          <p:cNvCxnSpPr>
            <a:cxnSpLocks/>
          </p:cNvCxnSpPr>
          <p:nvPr userDrawn="1"/>
        </p:nvCxnSpPr>
        <p:spPr>
          <a:xfrm>
            <a:off x="584033" y="1107302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17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64C9-BF76-3243-ADDB-8F927511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1F8A0-9F84-094A-ADD3-F4071F7F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0D03-AB96-6741-A3CA-A0A20D76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8649-DA59-6249-9659-830BFAE3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200F-1927-4F46-BE30-9DD64BF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1D9563F-6D6E-8748-BE72-B09B5B4D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" y="364806"/>
            <a:ext cx="2704148" cy="58757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391E7-28F3-DC4F-95FB-31038B3C7F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2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191" y="896440"/>
            <a:ext cx="3942159" cy="68799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CE356-D3BC-754A-9BBF-EB1FA1E8A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918031" cy="5143499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3191" y="1669774"/>
            <a:ext cx="3942159" cy="2830541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6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191" y="896440"/>
            <a:ext cx="3942159" cy="68799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3191" y="1669774"/>
            <a:ext cx="3942159" cy="2830541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BDC27D-A336-6E4B-B112-3D8F93FE7981}"/>
              </a:ext>
            </a:extLst>
          </p:cNvPr>
          <p:cNvSpPr/>
          <p:nvPr userDrawn="1"/>
        </p:nvSpPr>
        <p:spPr>
          <a:xfrm>
            <a:off x="1" y="1"/>
            <a:ext cx="3942159" cy="5143499"/>
          </a:xfrm>
          <a:prstGeom prst="rect">
            <a:avLst/>
          </a:prstGeom>
          <a:solidFill>
            <a:srgbClr val="A7C9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350"/>
          </a:p>
        </p:txBody>
      </p:sp>
    </p:spTree>
    <p:extLst>
      <p:ext uri="{BB962C8B-B14F-4D97-AF65-F5344CB8AC3E}">
        <p14:creationId xmlns:p14="http://schemas.microsoft.com/office/powerpoint/2010/main" val="12289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6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81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2697"/>
            <a:ext cx="2852435" cy="34400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637344" y="1192697"/>
            <a:ext cx="4878006" cy="3440024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_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2697"/>
            <a:ext cx="2852435" cy="3440025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637344" y="1192697"/>
            <a:ext cx="4878006" cy="3440024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3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5101"/>
            <a:ext cx="7886700" cy="351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97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no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5101"/>
            <a:ext cx="7886700" cy="351762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23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15101"/>
            <a:ext cx="3886200" cy="35176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61B6F-7EA9-644D-9EE7-D689D3C4D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15101"/>
            <a:ext cx="3886200" cy="351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E1995-9EF8-6B43-824E-C101AA05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1180D43F-1645-D74C-BC68-E70E910CF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88A04A-B7D7-4445-A7F6-567F660D28AE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133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1DA74-6559-A246-BF14-34A29F0B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197049"/>
            <a:ext cx="3868340" cy="381149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23958-DDF9-F648-95C8-3A2F7D3B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659835"/>
            <a:ext cx="3868340" cy="298241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F83A3-3657-2445-9DE5-C7C88B534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197049"/>
            <a:ext cx="3887391" cy="381149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ADB9F-3592-FF47-868F-84CEBA721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659835"/>
            <a:ext cx="3887391" cy="298241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3C99C-A608-864A-A074-2F1CD997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65F0D-CB50-DB4C-B643-8BBDBDC6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3F6E3-DEE5-D64E-844E-EA92DBE4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6406C0-0623-CF40-9192-9ECCC4C7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60E44778-6BC3-9E44-9901-27C147E13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7F76E0-270B-7241-AE1D-1277BA6E99FC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94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154B94-A779-F845-A04B-B2B93C2F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E6702E27-792C-0646-A67C-3083FC9C1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C66CF-7EDF-D54E-8975-3C0CEC7C4EFB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A6FCF67-E19C-DE4A-8BE9-AFBEBE84A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92696"/>
            <a:ext cx="2358762" cy="3440027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D256E59-D378-3C45-BC58-2A73BF0E951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71850" y="1190314"/>
            <a:ext cx="2358762" cy="3440027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B56A95A0-DD9A-7D4C-AA83-A6974F5C1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5051" y="1190314"/>
            <a:ext cx="2361446" cy="3440027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7293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28" y="1282150"/>
            <a:ext cx="2285564" cy="3202232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B1F04-323A-EA44-B952-411BF48717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29218" y="1279768"/>
            <a:ext cx="2285564" cy="3202232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D00D4-87E8-FC49-A11E-1674C0199F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15508" y="1279768"/>
            <a:ext cx="2285564" cy="3202232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67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56174EE-E1FC-1549-92D3-27228F8A6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4549" y="1168402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47581F5-E5A1-9941-9B80-304E1C8A22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4549" y="2996448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784B64-64BD-BA48-B359-7D4A0387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06" y="2615027"/>
            <a:ext cx="2317730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E81B823-48D0-B040-9982-F46A26004A93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36105" y="4447718"/>
            <a:ext cx="2317730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F6033C9C-07C1-3947-BB55-9F23F6448C4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25305" y="1168402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386599-CCDD-E642-A696-F4D5532A56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25305" y="2996448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61E2E21-BE07-564D-9F0D-C5463C6B6CDF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3416862" y="2615027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AA0173-F413-9245-8A54-18821E00AFC4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416861" y="4447718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A7F7E436-ADED-E24B-8DBE-441C72DFD28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97618" y="1168402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1B3C5658-CAF7-224D-A319-1FF6AC8FD86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7618" y="2996448"/>
            <a:ext cx="2310276" cy="1400846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F14060D-6306-6148-9507-2F40EF4F8019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197619" y="2632138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469DD7-B1A0-6248-A00B-B7F73CB98EE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197618" y="4464829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33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390964C-B744-9A45-A187-7409C43502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1" y="1164070"/>
            <a:ext cx="5829581" cy="3315685"/>
          </a:xfr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F90BE-5CE7-AB49-951D-ACC0D6C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D0059-D5DA-584C-B1E3-3C64F3735564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706400"/>
            <a:ext cx="7920000" cy="857250"/>
          </a:xfrm>
        </p:spPr>
        <p:txBody>
          <a:bodyPr anchorCtr="0"/>
          <a:lstStyle>
            <a:lvl1pPr algn="l">
              <a:defRPr sz="27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effectLst/>
              </a:rPr>
              <a:t>Add presentation title</a:t>
            </a:r>
            <a:endParaRPr lang="en-US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4677985"/>
            <a:ext cx="7920000" cy="162167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5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5AE5EBC-233F-D545-830B-F2A20FC31F6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28650" y="1174009"/>
            <a:ext cx="5829300" cy="331568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04E7E3-7114-E84E-B8AE-18E000EB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153689" cy="6225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2019-365F-E042-B5D7-175C9167CE36}"/>
              </a:ext>
            </a:extLst>
          </p:cNvPr>
          <p:cNvCxnSpPr>
            <a:cxnSpLocks/>
          </p:cNvCxnSpPr>
          <p:nvPr userDrawn="1"/>
        </p:nvCxnSpPr>
        <p:spPr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16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490B878-6ECA-EE4F-9B5C-354F90AB03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26949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05D0F14-08B0-2246-9094-3BAFC7C93BE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01003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our host u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3D36E5-D324-7643-8C5F-81F84C8C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5342"/>
            <a:ext cx="7886700" cy="341738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1A624C-EAFE-AB41-BE6A-6CA890D880EA}"/>
              </a:ext>
            </a:extLst>
          </p:cNvPr>
          <p:cNvCxnSpPr>
            <a:cxnSpLocks/>
          </p:cNvCxnSpPr>
          <p:nvPr userDrawn="1"/>
        </p:nvCxnSpPr>
        <p:spPr>
          <a:xfrm>
            <a:off x="584033" y="1046534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9D321763-2196-5949-A4C4-5C6095E83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26" y="364806"/>
            <a:ext cx="2293525" cy="57626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C5AE585-8785-0240-9577-627154EBD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" y="364806"/>
            <a:ext cx="2704148" cy="58757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62C54-D600-CB4A-A78F-B235D2C97A2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28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_with our host u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41068"/>
            <a:ext cx="6858000" cy="1691404"/>
          </a:xfrm>
        </p:spPr>
        <p:txBody>
          <a:bodyPr anchor="b"/>
          <a:lstStyle>
            <a:lvl1pPr algn="ctr">
              <a:defRPr sz="45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cxnSp>
        <p:nvCxnSpPr>
          <p:cNvPr id="9" name="Straight Connector 7"/>
          <p:cNvCxnSpPr>
            <a:cxnSpLocks/>
          </p:cNvCxnSpPr>
          <p:nvPr userDrawn="1"/>
        </p:nvCxnSpPr>
        <p:spPr bwMode="auto"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86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_without our host u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52375"/>
            <a:ext cx="6858000" cy="1680097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9" name="Picture 7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4032" y="364806"/>
            <a:ext cx="2704148" cy="587570"/>
          </a:xfrm>
          <a:prstGeom prst="rect">
            <a:avLst/>
          </a:prstGeom>
        </p:spPr>
      </p:pic>
      <p:cxnSp>
        <p:nvCxnSpPr>
          <p:cNvPr id="10" name="Straight Connector 8"/>
          <p:cNvCxnSpPr>
            <a:cxnSpLocks/>
          </p:cNvCxnSpPr>
          <p:nvPr userDrawn="1"/>
        </p:nvCxnSpPr>
        <p:spPr bwMode="auto"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31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_line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21196" y="1247588"/>
            <a:ext cx="7886700" cy="653555"/>
          </a:xfrm>
        </p:spPr>
        <p:txBody>
          <a:bodyPr anchor="b">
            <a:noAutofit/>
          </a:bodyPr>
          <a:lstStyle>
            <a:lvl1pPr>
              <a:defRPr sz="285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1195" y="1937254"/>
            <a:ext cx="7886699" cy="371894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pic>
        <p:nvPicPr>
          <p:cNvPr id="9" name="Picture 15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4032" y="364806"/>
            <a:ext cx="2704148" cy="587570"/>
          </a:xfrm>
          <a:prstGeom prst="rect">
            <a:avLst/>
          </a:prstGeom>
        </p:spPr>
      </p:pic>
      <p:cxnSp>
        <p:nvCxnSpPr>
          <p:cNvPr id="10" name="Straight Connector 16"/>
          <p:cNvCxnSpPr>
            <a:cxnSpLocks/>
          </p:cNvCxnSpPr>
          <p:nvPr userDrawn="1"/>
        </p:nvCxnSpPr>
        <p:spPr bwMode="auto"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/>
          <p:cNvCxnSpPr>
            <a:cxnSpLocks/>
          </p:cNvCxnSpPr>
          <p:nvPr userDrawn="1"/>
        </p:nvCxnSpPr>
        <p:spPr bwMode="auto">
          <a:xfrm>
            <a:off x="584032" y="1107302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22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ubsection 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9" name="Picture 7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4032" y="364806"/>
            <a:ext cx="2704148" cy="58757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9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_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3191" y="896440"/>
            <a:ext cx="3942159" cy="687994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0" y="1"/>
            <a:ext cx="3918031" cy="51434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3191" y="1669774"/>
            <a:ext cx="3942159" cy="2830541"/>
          </a:xfrm>
        </p:spPr>
        <p:txBody>
          <a:bodyPr>
            <a:normAutofit/>
          </a:bodyPr>
          <a:lstStyle>
            <a:lvl1pPr marL="214313" indent="-214313">
              <a:buFont typeface="Arial"/>
              <a:buChar char="•"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10" name="Picture 15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8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_with colo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3191" y="896440"/>
            <a:ext cx="3942159" cy="687994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3191" y="1669774"/>
            <a:ext cx="3942159" cy="2830541"/>
          </a:xfrm>
        </p:spPr>
        <p:txBody>
          <a:bodyPr>
            <a:normAutofit/>
          </a:bodyPr>
          <a:lstStyle>
            <a:lvl1pPr marL="214313" indent="-214313">
              <a:buFont typeface="Arial"/>
              <a:buChar char="•"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9" name="Picture 15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 bwMode="auto">
          <a:xfrm>
            <a:off x="1" y="1"/>
            <a:ext cx="3942159" cy="5143499"/>
          </a:xfrm>
          <a:prstGeom prst="rect">
            <a:avLst/>
          </a:prstGeom>
          <a:solidFill>
            <a:srgbClr val="A7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265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2" y="1763101"/>
            <a:ext cx="7488237" cy="2862263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Type your text or click on the icons below to insert object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column_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1" y="1192697"/>
            <a:ext cx="2852435" cy="3440025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auto">
          <a:xfrm>
            <a:off x="3637344" y="1192697"/>
            <a:ext cx="4878006" cy="344002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cxnSp>
        <p:nvCxnSpPr>
          <p:cNvPr id="10" name="Straight Connector 18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1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column_with picture_no bullet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1" y="1192697"/>
            <a:ext cx="2852435" cy="3440025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auto">
          <a:xfrm>
            <a:off x="3637344" y="1192697"/>
            <a:ext cx="4878006" cy="344002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cxnSp>
        <p:nvCxnSpPr>
          <p:cNvPr id="10" name="Straight Connector 18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2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115101"/>
            <a:ext cx="7886700" cy="3517622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9" name="Picture 2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0" name="Straight Connector 25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93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column_no bullet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115101"/>
            <a:ext cx="7886700" cy="351762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9" name="Picture 2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0" name="Straight Connector 25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96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115101"/>
            <a:ext cx="3886200" cy="3517622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115101"/>
            <a:ext cx="3886200" cy="3517622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10" name="Picture 12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1" name="Straight Connector 13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8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197049"/>
            <a:ext cx="3868340" cy="381149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659835"/>
            <a:ext cx="3868340" cy="298241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197049"/>
            <a:ext cx="3887391" cy="381149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659835"/>
            <a:ext cx="3887391" cy="298241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12" name="Picture 12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3" name="Straight Connector 13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61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lumns_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8" name="Picture 16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9" name="Straight Connector 17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192695"/>
            <a:ext cx="2358762" cy="3440027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 bwMode="auto">
          <a:xfrm>
            <a:off x="3371850" y="1190314"/>
            <a:ext cx="2358762" cy="3440027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 bwMode="auto">
          <a:xfrm>
            <a:off x="6115050" y="1190314"/>
            <a:ext cx="2361446" cy="3440027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481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42928" y="1282150"/>
            <a:ext cx="2285564" cy="3202232"/>
          </a:xfrm>
          <a:prstGeom prst="rect">
            <a:avLst/>
          </a:prstGeo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 bwMode="auto">
          <a:xfrm>
            <a:off x="3429218" y="1279768"/>
            <a:ext cx="2285564" cy="3202232"/>
          </a:xfrm>
          <a:prstGeom prst="rect">
            <a:avLst/>
          </a:prstGeo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 bwMode="auto">
          <a:xfrm>
            <a:off x="6115507" y="1279768"/>
            <a:ext cx="2285564" cy="3202232"/>
          </a:xfrm>
          <a:prstGeom prst="rect">
            <a:avLst/>
          </a:prstGeo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11" name="Picture 1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12" name="Straight Connector 15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61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ix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153689" cy="622596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pic>
        <p:nvPicPr>
          <p:cNvPr id="8" name="Picture 1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cxnSp>
        <p:nvCxnSpPr>
          <p:cNvPr id="9" name="Straight Connector 15"/>
          <p:cNvCxnSpPr>
            <a:cxnSpLocks/>
          </p:cNvCxnSpPr>
          <p:nvPr userDrawn="1"/>
        </p:nvCxnSpPr>
        <p:spPr bwMode="auto">
          <a:xfrm>
            <a:off x="621196" y="916318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/>
          <p:cNvSpPr>
            <a:spLocks noGrp="1"/>
          </p:cNvSpPr>
          <p:nvPr>
            <p:ph type="pic" sz="quarter" idx="17"/>
          </p:nvPr>
        </p:nvSpPr>
        <p:spPr bwMode="auto">
          <a:xfrm>
            <a:off x="644548" y="1168402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 bwMode="auto">
          <a:xfrm>
            <a:off x="644548" y="2996448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6106" y="2615027"/>
            <a:ext cx="2317730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3" name="Text Placeholder 2"/>
          <p:cNvSpPr>
            <a:spLocks noGrp="1"/>
          </p:cNvSpPr>
          <p:nvPr>
            <p:ph type="body" idx="26"/>
          </p:nvPr>
        </p:nvSpPr>
        <p:spPr bwMode="auto">
          <a:xfrm>
            <a:off x="636105" y="4447718"/>
            <a:ext cx="2317730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 bwMode="auto">
          <a:xfrm>
            <a:off x="3425305" y="1168402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 bwMode="auto">
          <a:xfrm>
            <a:off x="3425305" y="2996448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" name="Text Placeholder 2"/>
          <p:cNvSpPr>
            <a:spLocks noGrp="1"/>
          </p:cNvSpPr>
          <p:nvPr>
            <p:ph type="body" idx="29"/>
          </p:nvPr>
        </p:nvSpPr>
        <p:spPr bwMode="auto">
          <a:xfrm>
            <a:off x="3416862" y="2615027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7" name="Text Placeholder 2"/>
          <p:cNvSpPr>
            <a:spLocks noGrp="1"/>
          </p:cNvSpPr>
          <p:nvPr>
            <p:ph type="body" idx="30"/>
          </p:nvPr>
        </p:nvSpPr>
        <p:spPr bwMode="auto">
          <a:xfrm>
            <a:off x="3416861" y="4447718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1"/>
          </p:nvPr>
        </p:nvSpPr>
        <p:spPr bwMode="auto">
          <a:xfrm>
            <a:off x="6197618" y="1168402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2"/>
          </p:nvPr>
        </p:nvSpPr>
        <p:spPr bwMode="auto">
          <a:xfrm>
            <a:off x="6197618" y="2996448"/>
            <a:ext cx="2310276" cy="1400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" name="Text Placeholder 2"/>
          <p:cNvSpPr>
            <a:spLocks noGrp="1"/>
          </p:cNvSpPr>
          <p:nvPr>
            <p:ph type="body" idx="33"/>
          </p:nvPr>
        </p:nvSpPr>
        <p:spPr bwMode="auto">
          <a:xfrm>
            <a:off x="6197619" y="2632138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21" name="Text Placeholder 2"/>
          <p:cNvSpPr>
            <a:spLocks noGrp="1"/>
          </p:cNvSpPr>
          <p:nvPr>
            <p:ph type="body" idx="34"/>
          </p:nvPr>
        </p:nvSpPr>
        <p:spPr bwMode="auto">
          <a:xfrm>
            <a:off x="6197618" y="4464829"/>
            <a:ext cx="2317731" cy="226266"/>
          </a:xfrm>
        </p:spPr>
        <p:txBody>
          <a:bodyPr anchor="ctr">
            <a:norm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8007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_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8" name="Picture 5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 bwMode="auto">
          <a:xfrm>
            <a:off x="628369" y="1336997"/>
            <a:ext cx="5829581" cy="331568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2" y="1763101"/>
            <a:ext cx="7488237" cy="2862263"/>
          </a:xfrm>
        </p:spPr>
        <p:txBody>
          <a:bodyPr/>
          <a:lstStyle>
            <a:lvl1pPr marL="161996" indent="-161996">
              <a:defRPr/>
            </a:lvl1pPr>
            <a:lvl2pPr marL="323992" indent="-161996">
              <a:defRPr/>
            </a:lvl2pPr>
            <a:lvl3pPr marL="485988" indent="-161996">
              <a:defRPr/>
            </a:lvl3pPr>
            <a:lvl4pPr marL="647984" indent="-161996">
              <a:defRPr/>
            </a:lvl4pPr>
            <a:lvl5pPr marL="809980" indent="-161996">
              <a:defRPr/>
            </a:lvl5pPr>
          </a:lstStyle>
          <a:p>
            <a:pPr marL="161996" lvl="0" indent="-161996"/>
            <a:r>
              <a:rPr lang="en-US" noProof="0" dirty="0"/>
              <a:t>Type your text or click on the icons below to insert object</a:t>
            </a:r>
          </a:p>
          <a:p>
            <a:pPr marL="323992" lvl="1" indent="-161996"/>
            <a:r>
              <a:rPr lang="en-US" noProof="0" dirty="0"/>
              <a:t>Second level</a:t>
            </a:r>
          </a:p>
          <a:p>
            <a:pPr marL="485988" lvl="2" indent="-161996"/>
            <a:r>
              <a:rPr lang="en-US" noProof="0" dirty="0"/>
              <a:t>Third level</a:t>
            </a:r>
          </a:p>
          <a:p>
            <a:pPr marL="647984" lvl="3" indent="-161996"/>
            <a:r>
              <a:rPr lang="en-US" noProof="0" dirty="0"/>
              <a:t>Fourth level</a:t>
            </a:r>
          </a:p>
          <a:p>
            <a:pPr marL="809980" lvl="4" indent="-161996"/>
            <a:r>
              <a:rPr lang="en-US" noProof="0" dirty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5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_with vide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8" name="Picture 5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9" name="Media Placeholder 7"/>
          <p:cNvSpPr>
            <a:spLocks noGrp="1"/>
          </p:cNvSpPr>
          <p:nvPr>
            <p:ph type="media" sz="quarter" idx="16"/>
          </p:nvPr>
        </p:nvSpPr>
        <p:spPr bwMode="auto">
          <a:xfrm>
            <a:off x="628650" y="1336997"/>
            <a:ext cx="5829300" cy="331568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07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screen_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7" name="Picture 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485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screen_vide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pic>
        <p:nvPicPr>
          <p:cNvPr id="7" name="Picture 4" descr="A picture containing ligh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86162" y="273844"/>
            <a:ext cx="658377" cy="622596"/>
          </a:xfrm>
          <a:prstGeom prst="rect">
            <a:avLst/>
          </a:prstGeom>
        </p:spPr>
      </p:pic>
      <p:sp>
        <p:nvSpPr>
          <p:cNvPr id="8" name="Media Placeholder 7"/>
          <p:cNvSpPr>
            <a:spLocks noGrp="1"/>
          </p:cNvSpPr>
          <p:nvPr>
            <p:ph type="media" sz="quarter" idx="16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357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column_with our host u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215342"/>
            <a:ext cx="7886700" cy="341738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cxnSp>
        <p:nvCxnSpPr>
          <p:cNvPr id="8" name="Straight Connector 11"/>
          <p:cNvCxnSpPr>
            <a:cxnSpLocks/>
          </p:cNvCxnSpPr>
          <p:nvPr userDrawn="1"/>
        </p:nvCxnSpPr>
        <p:spPr bwMode="auto">
          <a:xfrm>
            <a:off x="584032" y="1046534"/>
            <a:ext cx="78867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A picture containing food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21826" y="364806"/>
            <a:ext cx="2293525" cy="576263"/>
          </a:xfrm>
          <a:prstGeom prst="rect">
            <a:avLst/>
          </a:prstGeom>
        </p:spPr>
      </p:pic>
      <p:pic>
        <p:nvPicPr>
          <p:cNvPr id="10" name="Picture 13" descr="A close up of a logo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84032" y="364806"/>
            <a:ext cx="2704148" cy="587570"/>
          </a:xfrm>
          <a:prstGeom prst="rect">
            <a:avLst/>
          </a:prstGeom>
        </p:spPr>
      </p:pic>
      <p:cxnSp>
        <p:nvCxnSpPr>
          <p:cNvPr id="11" name="Straight Connector 14"/>
          <p:cNvCxnSpPr>
            <a:cxnSpLocks/>
          </p:cNvCxnSpPr>
          <p:nvPr userDrawn="1"/>
        </p:nvCxnSpPr>
        <p:spPr bwMode="auto">
          <a:xfrm flipH="1">
            <a:off x="0" y="5108777"/>
            <a:ext cx="9144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90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8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el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766060" y="486001"/>
            <a:ext cx="5838480" cy="336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970"/>
              </a:spcAft>
            </a:pPr>
            <a:r>
              <a:rPr lang="sv-SE" sz="3600" b="1" spc="-90" dirty="0">
                <a:solidFill>
                  <a:srgbClr val="000000"/>
                </a:solidFill>
                <a:latin typeface="Arial"/>
                <a:cs typeface="Arial"/>
              </a:rPr>
              <a:t>Axel </a:t>
            </a:r>
            <a:r>
              <a:rPr lang="sv-SE" sz="3600" b="1" spc="-90" dirty="0" err="1">
                <a:solidFill>
                  <a:srgbClr val="000000"/>
                </a:solidFill>
                <a:latin typeface="Arial"/>
                <a:cs typeface="Arial"/>
              </a:rPr>
              <a:t>Key</a:t>
            </a:r>
            <a:endParaRPr lang="sv-SE" sz="1800" dirty="0">
              <a:latin typeface="Arial"/>
              <a:cs typeface="Arial"/>
            </a:endParaRPr>
          </a:p>
          <a:p>
            <a:pPr>
              <a:lnSpc>
                <a:spcPts val="2070"/>
              </a:lnSpc>
            </a:pPr>
            <a:r>
              <a:rPr lang="sv-SE" sz="1800" dirty="0" err="1">
                <a:solidFill>
                  <a:srgbClr val="000000"/>
                </a:solidFill>
                <a:latin typeface="Arial"/>
                <a:cs typeface="Arial"/>
              </a:rPr>
              <a:t>Inspector</a:t>
            </a:r>
            <a:r>
              <a:rPr lang="sv-SE" sz="1800" dirty="0">
                <a:solidFill>
                  <a:srgbClr val="000000"/>
                </a:solidFill>
                <a:latin typeface="Arial"/>
                <a:cs typeface="Arial"/>
              </a:rPr>
              <a:t> (rector) </a:t>
            </a:r>
            <a:r>
              <a:rPr lang="sv-SE" sz="18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Arial"/>
                <a:cs typeface="Arial"/>
              </a:rPr>
              <a:t> Karolinska Institutet</a:t>
            </a:r>
          </a:p>
          <a:p>
            <a:pPr>
              <a:lnSpc>
                <a:spcPts val="2070"/>
              </a:lnSpc>
            </a:pPr>
            <a:endParaRPr lang="sv-SE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070"/>
              </a:lnSpc>
            </a:pPr>
            <a:r>
              <a:rPr lang="sv-SE" sz="1800" dirty="0">
                <a:solidFill>
                  <a:srgbClr val="000000"/>
                </a:solidFill>
                <a:latin typeface="Arial"/>
                <a:cs typeface="Arial"/>
              </a:rPr>
              <a:t>1863  Medicinskt Archiv</a:t>
            </a:r>
          </a:p>
          <a:p>
            <a:pPr>
              <a:lnSpc>
                <a:spcPts val="2070"/>
              </a:lnSpc>
            </a:pPr>
            <a:r>
              <a:rPr lang="sv-SE" sz="1800" dirty="0">
                <a:latin typeface="Arial"/>
                <a:cs typeface="Arial"/>
              </a:rPr>
              <a:t>1869  Nordiskt Medicinskt Arkiv</a:t>
            </a:r>
          </a:p>
          <a:p>
            <a:pPr>
              <a:lnSpc>
                <a:spcPts val="2070"/>
              </a:lnSpc>
            </a:pPr>
            <a:r>
              <a:rPr lang="sv-SE" sz="1800" dirty="0">
                <a:latin typeface="Arial"/>
                <a:cs typeface="Arial"/>
              </a:rPr>
              <a:t>1901  Acta Medica Scandinavica</a:t>
            </a:r>
          </a:p>
          <a:p>
            <a:pPr>
              <a:lnSpc>
                <a:spcPts val="2070"/>
              </a:lnSpc>
            </a:pPr>
            <a:r>
              <a:rPr lang="sv-SE" sz="1800" b="1" dirty="0">
                <a:solidFill>
                  <a:srgbClr val="000000"/>
                </a:solidFill>
                <a:latin typeface="Arial"/>
                <a:cs typeface="Arial"/>
              </a:rPr>
              <a:t>1989  Journal </a:t>
            </a:r>
            <a:r>
              <a:rPr lang="sv-SE" sz="1800" b="1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sv-SE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1800" b="1" dirty="0" err="1">
                <a:solidFill>
                  <a:srgbClr val="000000"/>
                </a:solidFill>
                <a:latin typeface="Arial"/>
                <a:cs typeface="Arial"/>
              </a:rPr>
              <a:t>Internal</a:t>
            </a:r>
            <a:r>
              <a:rPr lang="sv-SE" sz="1800" b="1" dirty="0">
                <a:solidFill>
                  <a:srgbClr val="000000"/>
                </a:solidFill>
                <a:latin typeface="Arial"/>
                <a:cs typeface="Arial"/>
              </a:rPr>
              <a:t> Medicine</a:t>
            </a:r>
          </a:p>
          <a:p>
            <a:pPr>
              <a:lnSpc>
                <a:spcPts val="2070"/>
              </a:lnSpc>
            </a:pPr>
            <a:endParaRPr lang="sv-SE" sz="1800" dirty="0">
              <a:latin typeface="Arial"/>
              <a:cs typeface="Arial"/>
            </a:endParaRPr>
          </a:p>
          <a:p>
            <a:pPr>
              <a:lnSpc>
                <a:spcPts val="2070"/>
              </a:lnSpc>
            </a:pPr>
            <a:r>
              <a:rPr lang="sv-SE" sz="1800" dirty="0">
                <a:latin typeface="Arial"/>
                <a:cs typeface="Arial"/>
              </a:rPr>
              <a:t>The Journal </a:t>
            </a:r>
            <a:r>
              <a:rPr lang="sv-SE" sz="1800" dirty="0" err="1">
                <a:latin typeface="Arial"/>
                <a:cs typeface="Arial"/>
              </a:rPr>
              <a:t>of</a:t>
            </a:r>
            <a:r>
              <a:rPr lang="sv-SE" sz="1800" dirty="0">
                <a:latin typeface="Arial"/>
                <a:cs typeface="Arial"/>
              </a:rPr>
              <a:t> </a:t>
            </a:r>
            <a:r>
              <a:rPr lang="sv-SE" sz="1800" dirty="0" err="1">
                <a:latin typeface="Arial"/>
                <a:cs typeface="Arial"/>
              </a:rPr>
              <a:t>Internal</a:t>
            </a:r>
            <a:r>
              <a:rPr lang="sv-SE" sz="1800" dirty="0">
                <a:latin typeface="Arial"/>
                <a:cs typeface="Arial"/>
              </a:rPr>
              <a:t> Medicine is </a:t>
            </a:r>
            <a:r>
              <a:rPr lang="sv-SE" sz="1800" dirty="0" err="1">
                <a:latin typeface="Arial"/>
                <a:cs typeface="Arial"/>
              </a:rPr>
              <a:t>available</a:t>
            </a:r>
            <a:r>
              <a:rPr lang="sv-SE" sz="1800" dirty="0">
                <a:latin typeface="Arial"/>
                <a:cs typeface="Arial"/>
              </a:rPr>
              <a:t> online from </a:t>
            </a:r>
            <a:r>
              <a:rPr lang="sv-SE" sz="1800" dirty="0" err="1">
                <a:latin typeface="Arial"/>
                <a:cs typeface="Arial"/>
              </a:rPr>
              <a:t>its</a:t>
            </a:r>
            <a:r>
              <a:rPr lang="sv-SE" sz="1800" dirty="0">
                <a:latin typeface="Arial"/>
                <a:cs typeface="Arial"/>
              </a:rPr>
              <a:t> start in 1863 at </a:t>
            </a:r>
            <a:r>
              <a:rPr lang="sv-SE" sz="1800" b="1" dirty="0" err="1">
                <a:solidFill>
                  <a:srgbClr val="D50032"/>
                </a:solidFill>
                <a:latin typeface="Arial"/>
                <a:cs typeface="Arial"/>
              </a:rPr>
              <a:t>www.jim.se</a:t>
            </a:r>
            <a:r>
              <a:rPr lang="sv-SE" sz="1800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Bildobjekt 7" descr="Axel Ke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0"/>
            <a:ext cx="1813560" cy="20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8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ous Key Sympo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486000"/>
            <a:ext cx="9131300" cy="3647152"/>
          </a:xfrm>
          <a:prstGeom prst="rect">
            <a:avLst/>
          </a:prstGeom>
        </p:spPr>
        <p:txBody>
          <a:bodyPr wrap="square" lIns="1879200" tIns="0" rIns="486000" bIns="0">
            <a:spAutoFit/>
          </a:bodyPr>
          <a:lstStyle/>
          <a:p>
            <a:r>
              <a:rPr lang="sv-SE" sz="2700" b="1" spc="-90" dirty="0" err="1">
                <a:solidFill>
                  <a:srgbClr val="000000"/>
                </a:solidFill>
                <a:latin typeface="Arial"/>
                <a:cs typeface="Arial"/>
              </a:rPr>
              <a:t>Previous</a:t>
            </a:r>
            <a:r>
              <a:rPr lang="sv-SE" sz="2700"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700" b="1" spc="-90" dirty="0" err="1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lang="sv-SE" sz="2700"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700" b="1" spc="-90" dirty="0" err="1">
                <a:solidFill>
                  <a:srgbClr val="000000"/>
                </a:solidFill>
                <a:latin typeface="Arial"/>
                <a:cs typeface="Arial"/>
              </a:rPr>
              <a:t>Symposia</a:t>
            </a:r>
            <a:endParaRPr lang="sv-SE" sz="2700" b="1" spc="-9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20"/>
              </a:lnSpc>
            </a:pPr>
            <a:endParaRPr lang="sv-SE" sz="1800" dirty="0">
              <a:latin typeface="Arial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latin typeface="+mn-lt"/>
                <a:cs typeface="Arial"/>
              </a:rPr>
              <a:t>Mild </a:t>
            </a:r>
            <a:r>
              <a:rPr lang="sv-SE" sz="1440" b="1" dirty="0" err="1">
                <a:latin typeface="+mn-lt"/>
                <a:cs typeface="Arial"/>
              </a:rPr>
              <a:t>Cognitive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Impairment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latin typeface="+mn-lt"/>
                <a:cs typeface="Arial"/>
              </a:rPr>
              <a:t>The Long QT </a:t>
            </a:r>
            <a:r>
              <a:rPr lang="sv-SE" sz="1440" b="1" dirty="0" err="1">
                <a:latin typeface="+mn-lt"/>
                <a:cs typeface="Arial"/>
              </a:rPr>
              <a:t>Syndromes</a:t>
            </a:r>
            <a:r>
              <a:rPr lang="sv-SE" sz="1440" b="1" dirty="0">
                <a:latin typeface="+mn-lt"/>
                <a:cs typeface="Arial"/>
              </a:rPr>
              <a:t> – from </a:t>
            </a:r>
            <a:r>
              <a:rPr lang="sv-SE" sz="1440" b="1" dirty="0" err="1">
                <a:latin typeface="+mn-lt"/>
                <a:cs typeface="Arial"/>
              </a:rPr>
              <a:t>Molecule</a:t>
            </a:r>
            <a:r>
              <a:rPr lang="sv-SE" sz="1440" b="1" dirty="0">
                <a:latin typeface="+mn-lt"/>
                <a:cs typeface="Arial"/>
              </a:rPr>
              <a:t> to Man</a:t>
            </a: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Membrane</a:t>
            </a:r>
            <a:r>
              <a:rPr lang="sv-SE" sz="1440" b="1" dirty="0">
                <a:latin typeface="+mn-lt"/>
                <a:cs typeface="Arial"/>
              </a:rPr>
              <a:t> Transport Proteins in Health and </a:t>
            </a:r>
            <a:r>
              <a:rPr lang="sv-SE" sz="1440" b="1" dirty="0" err="1">
                <a:latin typeface="+mn-lt"/>
                <a:cs typeface="Arial"/>
              </a:rPr>
              <a:t>Disease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Biology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of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Ageing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Mucosal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Immunity</a:t>
            </a:r>
            <a:r>
              <a:rPr lang="sv-SE" sz="1440" b="1" dirty="0">
                <a:latin typeface="+mn-lt"/>
                <a:cs typeface="Arial"/>
              </a:rPr>
              <a:t> and </a:t>
            </a:r>
            <a:r>
              <a:rPr lang="sv-SE" sz="1440" b="1" dirty="0" err="1">
                <a:latin typeface="+mn-lt"/>
                <a:cs typeface="Arial"/>
              </a:rPr>
              <a:t>Novel</a:t>
            </a:r>
            <a:r>
              <a:rPr lang="sv-SE" sz="1440" b="1" dirty="0">
                <a:latin typeface="+mn-lt"/>
                <a:cs typeface="Arial"/>
              </a:rPr>
              <a:t> HIV-</a:t>
            </a:r>
            <a:r>
              <a:rPr lang="sv-SE" sz="1440" b="1" dirty="0" err="1">
                <a:latin typeface="+mn-lt"/>
                <a:cs typeface="Arial"/>
              </a:rPr>
              <a:t>vaccine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Concepts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Nanomedicine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Molecular</a:t>
            </a:r>
            <a:r>
              <a:rPr lang="sv-SE" sz="1440" b="1" dirty="0">
                <a:latin typeface="+mn-lt"/>
                <a:cs typeface="Arial"/>
              </a:rPr>
              <a:t> Basis </a:t>
            </a:r>
            <a:r>
              <a:rPr lang="sv-SE" sz="1440" b="1" dirty="0" err="1">
                <a:latin typeface="+mn-lt"/>
                <a:cs typeface="Arial"/>
              </a:rPr>
              <a:t>of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Applied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Biological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Therapeutics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Translational</a:t>
            </a:r>
            <a:r>
              <a:rPr lang="sv-SE" sz="1440" b="1" dirty="0">
                <a:latin typeface="+mn-lt"/>
                <a:cs typeface="Arial"/>
              </a:rPr>
              <a:t> and Systems Medicine</a:t>
            </a: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Updating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Alzheimer’s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Disease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Diagnosis</a:t>
            </a:r>
            <a:endParaRPr lang="sv-SE" sz="1440" b="1" dirty="0">
              <a:latin typeface="+mn-lt"/>
              <a:cs typeface="Arial"/>
            </a:endParaRP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Taming</a:t>
            </a:r>
            <a:r>
              <a:rPr lang="sv-SE" sz="1440" b="1" dirty="0">
                <a:latin typeface="+mn-lt"/>
                <a:cs typeface="Arial"/>
              </a:rPr>
              <a:t> the Cancer Cell</a:t>
            </a:r>
          </a:p>
          <a:p>
            <a:pPr>
              <a:lnSpc>
                <a:spcPts val="1620"/>
              </a:lnSpc>
              <a:spcAft>
                <a:spcPts val="630"/>
              </a:spcAft>
            </a:pPr>
            <a:r>
              <a:rPr lang="sv-SE" sz="1440" b="1" dirty="0" err="1">
                <a:latin typeface="+mn-lt"/>
                <a:cs typeface="Arial"/>
              </a:rPr>
              <a:t>Molecular</a:t>
            </a:r>
            <a:r>
              <a:rPr lang="sv-SE" sz="1440" b="1" dirty="0">
                <a:latin typeface="+mn-lt"/>
                <a:cs typeface="Arial"/>
              </a:rPr>
              <a:t> and Clinical </a:t>
            </a:r>
            <a:r>
              <a:rPr lang="sv-SE" sz="1440" b="1" dirty="0" err="1">
                <a:latin typeface="+mn-lt"/>
                <a:cs typeface="Arial"/>
              </a:rPr>
              <a:t>Prediction</a:t>
            </a:r>
            <a:r>
              <a:rPr lang="sv-SE" sz="1440" b="1" dirty="0">
                <a:latin typeface="+mn-lt"/>
                <a:cs typeface="Arial"/>
              </a:rPr>
              <a:t> </a:t>
            </a:r>
            <a:r>
              <a:rPr lang="sv-SE" sz="1440" b="1" dirty="0" err="1">
                <a:latin typeface="+mn-lt"/>
                <a:cs typeface="Arial"/>
              </a:rPr>
              <a:t>of</a:t>
            </a:r>
            <a:r>
              <a:rPr lang="sv-SE" sz="1440" b="1" dirty="0">
                <a:latin typeface="+mn-lt"/>
                <a:cs typeface="Arial"/>
              </a:rPr>
              <a:t> the Risk for </a:t>
            </a:r>
            <a:r>
              <a:rPr lang="sv-SE" sz="1440" b="1" dirty="0" err="1">
                <a:latin typeface="+mn-lt"/>
                <a:cs typeface="Arial"/>
              </a:rPr>
              <a:t>Osteoporotic</a:t>
            </a:r>
            <a:r>
              <a:rPr lang="sv-SE" sz="1440" b="1" dirty="0">
                <a:latin typeface="+mn-lt"/>
                <a:cs typeface="Arial"/>
              </a:rPr>
              <a:t> </a:t>
            </a:r>
            <a:r>
              <a:rPr lang="sv-SE" sz="1440" b="1" dirty="0" err="1">
                <a:latin typeface="+mn-lt"/>
                <a:cs typeface="Arial"/>
              </a:rPr>
              <a:t>Fractures</a:t>
            </a:r>
            <a:endParaRPr lang="sv-SE" sz="1440" b="1" dirty="0">
              <a:latin typeface="+mn-lt"/>
              <a:cs typeface="Arial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0" y="486000"/>
            <a:ext cx="1404000" cy="3647152"/>
          </a:xfrm>
          <a:prstGeom prst="rect">
            <a:avLst/>
          </a:prstGeom>
        </p:spPr>
        <p:txBody>
          <a:bodyPr wrap="square" lIns="486000" tIns="0" rIns="0" bIns="0">
            <a:spAutoFit/>
          </a:bodyPr>
          <a:lstStyle/>
          <a:p>
            <a:pPr algn="r"/>
            <a:endParaRPr lang="sv-SE" sz="2700" b="1" dirty="0">
              <a:solidFill>
                <a:srgbClr val="D50032"/>
              </a:solidFill>
              <a:latin typeface="Arial"/>
              <a:cs typeface="Arial"/>
            </a:endParaRPr>
          </a:p>
          <a:p>
            <a:pPr algn="r">
              <a:lnSpc>
                <a:spcPts val="1620"/>
              </a:lnSpc>
            </a:pPr>
            <a:endParaRPr lang="sv-SE" sz="1800" b="1" dirty="0">
              <a:solidFill>
                <a:srgbClr val="D50032"/>
              </a:solidFill>
              <a:latin typeface="Arial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1st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2nd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3rd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  <a:tabLst>
                <a:tab pos="565785" algn="l"/>
              </a:tabLs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4th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5th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6th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7th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8th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9th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10th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b="1" dirty="0">
                <a:solidFill>
                  <a:srgbClr val="D50032"/>
                </a:solidFill>
                <a:latin typeface="+mn-lt"/>
                <a:cs typeface="Arial"/>
              </a:rPr>
              <a:t>11th </a:t>
            </a:r>
            <a:r>
              <a:rPr lang="sv-SE" sz="1440" b="1" dirty="0" err="1">
                <a:solidFill>
                  <a:srgbClr val="D50032"/>
                </a:solidFill>
                <a:latin typeface="+mn-lt"/>
                <a:cs typeface="Arial"/>
              </a:rPr>
              <a:t>Key</a:t>
            </a:r>
            <a:endParaRPr lang="sv-SE" sz="1440" b="1" dirty="0">
              <a:solidFill>
                <a:srgbClr val="D50032"/>
              </a:solidFill>
              <a:latin typeface="+mn-lt"/>
              <a:cs typeface="Arial"/>
            </a:endParaRPr>
          </a:p>
        </p:txBody>
      </p:sp>
      <p:sp>
        <p:nvSpPr>
          <p:cNvPr id="4" name="Rektangel 3"/>
          <p:cNvSpPr/>
          <p:nvPr userDrawn="1"/>
        </p:nvSpPr>
        <p:spPr>
          <a:xfrm>
            <a:off x="1382400" y="486000"/>
            <a:ext cx="705600" cy="3647152"/>
          </a:xfrm>
          <a:prstGeom prst="rect">
            <a:avLst/>
          </a:prstGeom>
        </p:spPr>
        <p:txBody>
          <a:bodyPr wrap="square" lIns="0" tIns="0" rIns="129600" bIns="0">
            <a:spAutoFit/>
          </a:bodyPr>
          <a:lstStyle/>
          <a:p>
            <a:pPr algn="r"/>
            <a:endParaRPr lang="sv-SE" sz="2700" b="1" spc="-9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ts val="1620"/>
              </a:lnSpc>
            </a:pPr>
            <a:endParaRPr lang="sv-SE" sz="1800" dirty="0">
              <a:latin typeface="Arial"/>
              <a:cs typeface="Arial"/>
            </a:endParaRP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2003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2005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2006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2007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2008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2009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2010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2011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2012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2013</a:t>
            </a:r>
          </a:p>
          <a:p>
            <a:pPr algn="r">
              <a:lnSpc>
                <a:spcPts val="1620"/>
              </a:lnSpc>
              <a:spcAft>
                <a:spcPts val="630"/>
              </a:spcAft>
            </a:pPr>
            <a:r>
              <a:rPr lang="sv-SE" sz="1440" dirty="0">
                <a:latin typeface="+mn-lt"/>
                <a:cs typeface="Arial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189014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 of Internal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492500" y="486000"/>
            <a:ext cx="5232400" cy="33778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970"/>
              </a:spcAft>
            </a:pPr>
            <a:r>
              <a:rPr lang="sv-SE" sz="2700" b="1" spc="-90" dirty="0">
                <a:solidFill>
                  <a:srgbClr val="000000"/>
                </a:solidFill>
                <a:latin typeface="Arial"/>
                <a:cs typeface="Arial"/>
              </a:rPr>
              <a:t>Journal of Internal Medicine</a:t>
            </a:r>
            <a:endParaRPr lang="sv-SE" sz="1800" dirty="0">
              <a:latin typeface="Arial"/>
              <a:cs typeface="Arial"/>
            </a:endParaRPr>
          </a:p>
          <a:p>
            <a:pPr>
              <a:lnSpc>
                <a:spcPts val="2070"/>
              </a:lnSpc>
            </a:pPr>
            <a:r>
              <a:rPr lang="sv-SE" sz="1440" b="1" dirty="0">
                <a:latin typeface="Arial"/>
                <a:cs typeface="Arial"/>
              </a:rPr>
              <a:t>Editor-in-Chief: </a:t>
            </a:r>
            <a:r>
              <a:rPr lang="sv-SE" sz="1440" dirty="0">
                <a:latin typeface="Arial"/>
                <a:cs typeface="Arial"/>
              </a:rPr>
              <a:t>Ulf de Faire</a:t>
            </a:r>
          </a:p>
          <a:p>
            <a:pPr>
              <a:lnSpc>
                <a:spcPts val="1710"/>
              </a:lnSpc>
            </a:pPr>
            <a:r>
              <a:rPr lang="sv-SE" sz="1440" b="1" dirty="0">
                <a:latin typeface="Arial"/>
                <a:cs typeface="Arial"/>
              </a:rPr>
              <a:t>Deputy Editor-in-Chief: </a:t>
            </a:r>
            <a:r>
              <a:rPr lang="sv-SE" sz="1440" dirty="0">
                <a:latin typeface="Arial"/>
                <a:cs typeface="Arial"/>
              </a:rPr>
              <a:t>Bengt Fagrell</a:t>
            </a:r>
          </a:p>
          <a:p>
            <a:pPr>
              <a:lnSpc>
                <a:spcPts val="1710"/>
              </a:lnSpc>
            </a:pPr>
            <a:endParaRPr lang="sv-SE" sz="1440" dirty="0">
              <a:latin typeface="Arial"/>
              <a:cs typeface="Arial"/>
            </a:endParaRPr>
          </a:p>
          <a:p>
            <a:pPr>
              <a:lnSpc>
                <a:spcPts val="1710"/>
              </a:lnSpc>
            </a:pPr>
            <a:r>
              <a:rPr lang="sv-SE" sz="1440" b="1" dirty="0">
                <a:latin typeface="Arial"/>
                <a:cs typeface="Arial"/>
              </a:rPr>
              <a:t>Editors: </a:t>
            </a:r>
            <a:r>
              <a:rPr lang="sv-SE" sz="1440" dirty="0">
                <a:latin typeface="Arial"/>
                <a:cs typeface="Arial"/>
              </a:rPr>
              <a:t>Jan Andersson, Bo Angelin,      Sverker Ljunghall, Anders Ekbom</a:t>
            </a:r>
          </a:p>
          <a:p>
            <a:pPr>
              <a:lnSpc>
                <a:spcPts val="1710"/>
              </a:lnSpc>
            </a:pPr>
            <a:endParaRPr lang="sv-SE" sz="1440" dirty="0">
              <a:latin typeface="Arial"/>
              <a:cs typeface="Arial"/>
            </a:endParaRPr>
          </a:p>
          <a:p>
            <a:pPr>
              <a:lnSpc>
                <a:spcPts val="1710"/>
              </a:lnSpc>
            </a:pPr>
            <a:r>
              <a:rPr lang="sv-SE" sz="1440" b="1" dirty="0">
                <a:latin typeface="Arial"/>
                <a:cs typeface="Arial"/>
              </a:rPr>
              <a:t>Adjunct Editors: </a:t>
            </a:r>
            <a:r>
              <a:rPr lang="sv-SE" sz="1440" dirty="0">
                <a:latin typeface="Arial"/>
                <a:cs typeface="Arial"/>
              </a:rPr>
              <a:t>Karin Ekström-Smedby, Maria Lerm, Olle Melander, Anna Nilsson, Per Dahlqvist</a:t>
            </a:r>
          </a:p>
          <a:p>
            <a:pPr>
              <a:lnSpc>
                <a:spcPts val="1710"/>
              </a:lnSpc>
            </a:pPr>
            <a:endParaRPr lang="sv-SE" sz="1440" dirty="0">
              <a:latin typeface="Arial"/>
              <a:cs typeface="Arial"/>
            </a:endParaRPr>
          </a:p>
          <a:p>
            <a:pPr>
              <a:lnSpc>
                <a:spcPts val="1710"/>
              </a:lnSpc>
              <a:spcBef>
                <a:spcPts val="990"/>
              </a:spcBef>
            </a:pPr>
            <a:r>
              <a:rPr lang="sv-SE" sz="1170" b="1" spc="45" dirty="0">
                <a:solidFill>
                  <a:srgbClr val="000000"/>
                </a:solidFill>
                <a:latin typeface="Arial"/>
                <a:cs typeface="Arial"/>
              </a:rPr>
              <a:t>JIM EDITORIAL OFFICE</a:t>
            </a:r>
          </a:p>
          <a:p>
            <a:pPr>
              <a:lnSpc>
                <a:spcPts val="1710"/>
              </a:lnSpc>
            </a:pPr>
            <a:r>
              <a:rPr lang="sv-SE" sz="1440" dirty="0">
                <a:latin typeface="Arial"/>
                <a:cs typeface="Arial"/>
              </a:rPr>
              <a:t>Karolinska Institutet, Stockholm, Sweden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3409">
            <a:off x="581847" y="648000"/>
            <a:ext cx="2554224" cy="3023006"/>
          </a:xfrm>
          <a:prstGeom prst="rect">
            <a:avLst/>
          </a:prstGeom>
          <a:effectLst>
            <a:outerShdw blurRad="190500" dir="27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3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4000" y="1763100"/>
            <a:ext cx="7488000" cy="28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266" indent="-270266">
              <a:buFont typeface="+mj-lt"/>
              <a:buAutoNum type="arabicPeriod"/>
              <a:defRPr lang="sv-SE" dirty="0" smtClean="0"/>
            </a:lvl1pPr>
            <a:lvl2pPr marL="485988" indent="-215995">
              <a:buFont typeface="+mj-lt"/>
              <a:buAutoNum type="alphaLcPeriod"/>
              <a:defRPr baseline="0"/>
            </a:lvl2pPr>
            <a:lvl3pPr marL="701983" indent="-215995">
              <a:buFont typeface="+mj-lt"/>
              <a:buAutoNum type="romanLcPeriod"/>
              <a:defRPr/>
            </a:lvl3pPr>
            <a:lvl4pPr marL="917977" indent="-215995">
              <a:buSzPct val="90000"/>
              <a:buFont typeface="Helvetica" panose="020B0604020202020204" pitchFamily="34" charset="0"/>
              <a:buChar char="»"/>
              <a:defRPr/>
            </a:lvl4pPr>
            <a:lvl5pPr marL="1175146" indent="-257168">
              <a:buSzPct val="80000"/>
              <a:buFont typeface="+mj-lt"/>
              <a:buAutoNum type="arabicPeriod"/>
              <a:defRPr/>
            </a:lvl5pPr>
          </a:lstStyle>
          <a:p>
            <a:pPr marL="161996" lvl="0" indent="-161996"/>
            <a:r>
              <a:rPr lang="en-US" noProof="0" dirty="0"/>
              <a:t>Type your text or click on the icons below to insert object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7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6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581"/>
            <a:ext cx="7886700" cy="330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F5DC4C-47D9-D54E-B608-0F7B32F7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1B21DD-4CB7-D64A-9127-2D53C042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3" y="4737463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1EEDF8-FA56-3A44-8E1B-AABADFCF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3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EFF5896-9468-8942-9E83-9C93C36E3FB2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3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434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1058401"/>
            <a:ext cx="7920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1" y="4805363"/>
            <a:ext cx="576698" cy="180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1763100"/>
            <a:ext cx="748800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61996" lvl="0" indent="-161996"/>
            <a:r>
              <a:rPr lang="en-GB" noProof="0"/>
              <a:t>Click to edit Master text styles</a:t>
            </a:r>
          </a:p>
          <a:p>
            <a:pPr marL="161996" lvl="1" indent="-161996"/>
            <a:r>
              <a:rPr lang="en-GB" noProof="0"/>
              <a:t>Second level</a:t>
            </a:r>
          </a:p>
          <a:p>
            <a:pPr marL="161996" lvl="2" indent="-161996"/>
            <a:r>
              <a:rPr lang="en-GB" noProof="0"/>
              <a:t>Third level</a:t>
            </a:r>
          </a:p>
          <a:p>
            <a:pPr marL="161996" lvl="3" indent="-161996"/>
            <a:r>
              <a:rPr lang="en-GB" noProof="0"/>
              <a:t>Fourth level</a:t>
            </a:r>
          </a:p>
          <a:p>
            <a:pPr marL="161996" lvl="4" indent="-161996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167201"/>
            <a:ext cx="2520000" cy="345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825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/>
            <a:r>
              <a:rPr lang="en-US"/>
              <a:t>ORGANIZATION NAME (CHANGE HEADER USE THE INSERT TAB-HEADER/FOOTER)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58" y="-3869"/>
            <a:ext cx="922192" cy="712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3CBA-80E6-4F3D-B9B3-8850CF301914}" type="datetimeFigureOut">
              <a:rPr lang="sv-SE" smtClean="0"/>
              <a:t>2021-06-14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3428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3428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3428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3428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3428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342892" algn="l" defTabSz="342892" rtl="0" eaLnBrk="1" fontAlgn="base" hangingPunct="1">
        <a:spcBef>
          <a:spcPct val="0"/>
        </a:spcBef>
        <a:spcAft>
          <a:spcPct val="0"/>
        </a:spcAft>
        <a:defRPr sz="15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685783" algn="l" defTabSz="342892" rtl="0" eaLnBrk="1" fontAlgn="base" hangingPunct="1">
        <a:spcBef>
          <a:spcPct val="0"/>
        </a:spcBef>
        <a:spcAft>
          <a:spcPct val="0"/>
        </a:spcAft>
        <a:defRPr sz="15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028675" algn="l" defTabSz="342892" rtl="0" eaLnBrk="1" fontAlgn="base" hangingPunct="1">
        <a:spcBef>
          <a:spcPct val="0"/>
        </a:spcBef>
        <a:spcAft>
          <a:spcPct val="0"/>
        </a:spcAft>
        <a:defRPr sz="15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371566" algn="l" defTabSz="342892" rtl="0" eaLnBrk="1" fontAlgn="base" hangingPunct="1">
        <a:spcBef>
          <a:spcPct val="0"/>
        </a:spcBef>
        <a:spcAft>
          <a:spcPct val="0"/>
        </a:spcAft>
        <a:defRPr sz="15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34997" indent="-134997" algn="l" defTabSz="342892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Arial" charset="0"/>
        <a:buChar char="•"/>
        <a:defRPr lang="en-US" sz="1500" kern="1200" noProof="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376304" indent="-214308" algn="l" defTabSz="342892" rtl="0" eaLnBrk="1" fontAlgn="base" hangingPunct="1">
        <a:lnSpc>
          <a:spcPct val="110000"/>
        </a:lnSpc>
        <a:spcBef>
          <a:spcPts val="150"/>
        </a:spcBef>
        <a:spcAft>
          <a:spcPct val="0"/>
        </a:spcAft>
        <a:buFont typeface="Arial" panose="020B0604020202020204" pitchFamily="34" charset="0"/>
        <a:buChar char="–"/>
        <a:defRPr lang="en-US" sz="1275" kern="1200" baseline="0" noProof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538300" indent="-214308" algn="l" defTabSz="342892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en-US" sz="1275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700295" indent="-214308" algn="l" defTabSz="342892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en-US" sz="1275" kern="1200" baseline="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862292" indent="-214308" algn="l" defTabSz="342892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en-US" sz="1275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212026" indent="-161921" algn="l" defTabSz="342892" rtl="0" eaLnBrk="1" latinLnBrk="0" hangingPunct="1">
        <a:spcBef>
          <a:spcPts val="0"/>
        </a:spcBef>
        <a:buFont typeface="Wingdings" panose="05000000000000000000" pitchFamily="2" charset="2"/>
        <a:buChar char="§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" y="0"/>
            <a:ext cx="9135877" cy="51434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247650" y="4853601"/>
            <a:ext cx="890049" cy="22671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5531D0-2689-DC4E-A4A0-B9935AE599BB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1288277" y="4853601"/>
            <a:ext cx="3086100" cy="22671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67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696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581"/>
            <a:ext cx="7886700" cy="330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F5DC4C-47D9-D54E-B608-0F7B32F7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5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1B21DD-4CB7-D64A-9127-2D53C042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5" y="4737465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1EEDF8-FA56-3A44-8E1B-AABADFCF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5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1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96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581"/>
            <a:ext cx="7886700" cy="330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F5DC4C-47D9-D54E-B608-0F7B32F7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4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1B21DD-4CB7-D64A-9127-2D53C042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4" y="4737464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1EEDF8-FA56-3A44-8E1B-AABADFCF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4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EFF5896-9468-8942-9E83-9C93C36E3FB2}"/>
              </a:ext>
            </a:extLst>
          </p:cNvPr>
          <p:cNvSpPr txBox="1">
            <a:spLocks/>
          </p:cNvSpPr>
          <p:nvPr userDrawn="1"/>
        </p:nvSpPr>
        <p:spPr>
          <a:xfrm>
            <a:off x="628651" y="4737464"/>
            <a:ext cx="154764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35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96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581"/>
            <a:ext cx="7886700" cy="330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F5DC4C-47D9-D54E-B608-0F7B32F7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37464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1722ADE-DD00-D047-9127-209DA12F337A}" type="datetime1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1B21DD-4CB7-D64A-9127-2D53C042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724" y="4737464"/>
            <a:ext cx="4262095" cy="207850"/>
          </a:xfrm>
          <a:prstGeom prst="rect">
            <a:avLst/>
          </a:prstGeom>
        </p:spPr>
        <p:txBody>
          <a:bodyPr lIns="0" tIns="46800" rIns="0" bIns="4680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1EEDF8-FA56-3A44-8E1B-AABADFCF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37464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E278EC-8523-0E44-9760-717880BFE32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0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7450B-7DB0-6549-B90C-D198DCA4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2076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C81CA-B5B3-C24C-A670-8E2DF108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9635-5A72-F645-B573-2527BEC41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2E28-72A1-0F4C-8F9C-C47B6568D220}" type="datetimeFigureOut">
              <a:rPr lang="en-SE" smtClean="0"/>
              <a:t>2021-06-14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0280-FBDB-E647-BC41-CA933A44E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A5040-A631-044A-B25B-D6DA44C4E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700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62076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A12E28-72A1-0F4C-8F9C-C47B6568D220}" type="datetimeFigureOut">
              <a:rPr lang="sv-SE"/>
              <a:t>2021-06-14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221EB6-9A4B-514E-B577-5DABAA3601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63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000" b="1">
          <a:solidFill>
            <a:schemeClr val="bg2">
              <a:lumMod val="10000"/>
            </a:schemeClr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bg2">
              <a:lumMod val="10000"/>
            </a:schemeClr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bg2">
              <a:lumMod val="10000"/>
            </a:schemeClr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bg2">
              <a:lumMod val="10000"/>
            </a:schemeClr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bg2">
              <a:lumMod val="10000"/>
            </a:schemeClr>
          </a:solidFill>
          <a:latin typeface="Arial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bg2">
              <a:lumMod val="10000"/>
            </a:schemeClr>
          </a:solidFill>
          <a:latin typeface="Arial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4517100"/>
          </a:xfrm>
          <a:prstGeom prst="rect">
            <a:avLst/>
          </a:prstGeom>
          <a:solidFill>
            <a:srgbClr val="DDE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/>
          </a:p>
        </p:txBody>
      </p:sp>
      <p:sp>
        <p:nvSpPr>
          <p:cNvPr id="8" name="Rektangel 7"/>
          <p:cNvSpPr/>
          <p:nvPr userDrawn="1"/>
        </p:nvSpPr>
        <p:spPr>
          <a:xfrm>
            <a:off x="0" y="162000"/>
            <a:ext cx="9144000" cy="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9144000" cy="162000"/>
          </a:xfrm>
          <a:prstGeom prst="rect">
            <a:avLst/>
          </a:prstGeom>
          <a:solidFill>
            <a:srgbClr val="325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/>
          </a:p>
        </p:txBody>
      </p:sp>
      <p:sp>
        <p:nvSpPr>
          <p:cNvPr id="15" name="Rektangel 14"/>
          <p:cNvSpPr/>
          <p:nvPr userDrawn="1"/>
        </p:nvSpPr>
        <p:spPr>
          <a:xfrm>
            <a:off x="7272847" y="4085640"/>
            <a:ext cx="1325395" cy="88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2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46" y="4302720"/>
            <a:ext cx="1029993" cy="6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</p:sldLayoutIdLst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file://localhost/cid/AC903C98-6DBF-4F54-BA8A-9367B06DEB29@scilifelab.uu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tif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0A30F-231A-6E48-85A7-3F7FC549C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34221"/>
            <a:ext cx="6858000" cy="829072"/>
          </a:xfrm>
        </p:spPr>
        <p:txBody>
          <a:bodyPr>
            <a:normAutofit fontScale="90000"/>
          </a:bodyPr>
          <a:lstStyle/>
          <a:p>
            <a:br>
              <a:rPr lang="sv-SE" dirty="0">
                <a:latin typeface="+mn-lt"/>
              </a:rPr>
            </a:br>
            <a:br>
              <a:rPr lang="sv-SE" dirty="0">
                <a:latin typeface="+mn-lt"/>
              </a:rPr>
            </a:br>
            <a:r>
              <a:rPr lang="sv-SE" dirty="0" err="1">
                <a:latin typeface="+mn-lt"/>
              </a:rPr>
              <a:t>Genomic</a:t>
            </a:r>
            <a:r>
              <a:rPr lang="sv-SE" dirty="0">
                <a:latin typeface="+mn-lt"/>
              </a:rPr>
              <a:t> Medicine Sweden</a:t>
            </a:r>
            <a:br>
              <a:rPr lang="sv-SE" dirty="0">
                <a:latin typeface="+mn-lt"/>
              </a:rPr>
            </a:br>
            <a:endParaRPr lang="sv-SE" sz="3600" b="0" dirty="0">
              <a:latin typeface="+mn-lt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E79E11-7FD5-D84F-8628-891395B84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66963"/>
            <a:ext cx="6858000" cy="1241822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Richard Rosenquist Brandell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Karolinska Institutet &amp; Karolinska University Hospital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1AAF940B-96BB-FA41-B6DE-E5EA5C5C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8" y="333632"/>
            <a:ext cx="2481905" cy="1324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9D393D-5584-6A4C-B496-874838766B89}"/>
              </a:ext>
            </a:extLst>
          </p:cNvPr>
          <p:cNvSpPr/>
          <p:nvPr/>
        </p:nvSpPr>
        <p:spPr>
          <a:xfrm>
            <a:off x="614680" y="4531995"/>
            <a:ext cx="256991" cy="47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9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2A0443C-F88C-AD43-904C-78394178D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0212"/>
            <a:ext cx="9144000" cy="6096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16020E17-B04D-45F2-B460-17A7E8EB454D}"/>
              </a:ext>
            </a:extLst>
          </p:cNvPr>
          <p:cNvSpPr txBox="1"/>
          <p:nvPr/>
        </p:nvSpPr>
        <p:spPr>
          <a:xfrm>
            <a:off x="6678976" y="313594"/>
            <a:ext cx="226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JANUARI 2021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F3B31F-811A-DF4D-9D87-B546761D00B7}"/>
              </a:ext>
            </a:extLst>
          </p:cNvPr>
          <p:cNvSpPr/>
          <p:nvPr/>
        </p:nvSpPr>
        <p:spPr>
          <a:xfrm>
            <a:off x="5142271" y="1681012"/>
            <a:ext cx="4001729" cy="9623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A84AF2-8C14-4FF6-9084-810FA0F7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806" y="1744623"/>
            <a:ext cx="1866076" cy="7410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A19DBD3-4885-5749-8023-B531023F6BBD}"/>
              </a:ext>
            </a:extLst>
          </p:cNvPr>
          <p:cNvSpPr/>
          <p:nvPr/>
        </p:nvSpPr>
        <p:spPr>
          <a:xfrm>
            <a:off x="5142270" y="2643383"/>
            <a:ext cx="4001729" cy="819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9D6F27E-B7C0-4FC7-BAEE-B1CC9FC967CB}"/>
              </a:ext>
            </a:extLst>
          </p:cNvPr>
          <p:cNvSpPr txBox="1"/>
          <p:nvPr/>
        </p:nvSpPr>
        <p:spPr>
          <a:xfrm>
            <a:off x="5162883" y="2706994"/>
            <a:ext cx="3702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Genomic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Medicine Sweden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528FB64-21C6-43C3-904B-E606A69C8C5B}"/>
              </a:ext>
            </a:extLst>
          </p:cNvPr>
          <p:cNvSpPr txBox="1"/>
          <p:nvPr/>
        </p:nvSpPr>
        <p:spPr>
          <a:xfrm>
            <a:off x="5105045" y="2986049"/>
            <a:ext cx="3583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2021-2030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2CB00-FDB3-8643-BFAE-6F5FA0C0231F}"/>
              </a:ext>
            </a:extLst>
          </p:cNvPr>
          <p:cNvSpPr/>
          <p:nvPr/>
        </p:nvSpPr>
        <p:spPr>
          <a:xfrm>
            <a:off x="5142269" y="4007184"/>
            <a:ext cx="4001729" cy="338554"/>
          </a:xfrm>
          <a:prstGeom prst="rect">
            <a:avLst/>
          </a:prstGeom>
          <a:solidFill>
            <a:srgbClr val="009ADE"/>
          </a:solidFill>
        </p:spPr>
        <p:txBody>
          <a:bodyPr wrap="square">
            <a:spAutoFit/>
          </a:bodyPr>
          <a:lstStyle/>
          <a:p>
            <a:pPr algn="ctr">
              <a:defRPr sz="16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bg1"/>
                </a:solidFill>
              </a:rPr>
              <a:t>&gt;1 000 000 analysis in the next 10 years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6CA7A0-283C-4E41-AA28-0A798BC6D0B6}"/>
              </a:ext>
            </a:extLst>
          </p:cNvPr>
          <p:cNvSpPr/>
          <p:nvPr/>
        </p:nvSpPr>
        <p:spPr>
          <a:xfrm>
            <a:off x="38600" y="452093"/>
            <a:ext cx="4463491" cy="4119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ruta 3">
            <a:extLst>
              <a:ext uri="{FF2B5EF4-FFF2-40B4-BE49-F238E27FC236}">
                <a16:creationId xmlns:a16="http://schemas.microsoft.com/office/drawing/2014/main" id="{6ED51B19-0AE0-0A4E-95F6-7F1C3F722EFA}"/>
              </a:ext>
            </a:extLst>
          </p:cNvPr>
          <p:cNvSpPr txBox="1"/>
          <p:nvPr/>
        </p:nvSpPr>
        <p:spPr>
          <a:xfrm>
            <a:off x="281340" y="611330"/>
            <a:ext cx="3118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Genomic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Medicine Sweden</a:t>
            </a:r>
          </a:p>
        </p:txBody>
      </p:sp>
      <p:sp>
        <p:nvSpPr>
          <p:cNvPr id="30" name="textruta 6">
            <a:extLst>
              <a:ext uri="{FF2B5EF4-FFF2-40B4-BE49-F238E27FC236}">
                <a16:creationId xmlns:a16="http://schemas.microsoft.com/office/drawing/2014/main" id="{8067F8F7-FC12-B94C-A49B-F1C3D11F30CD}"/>
              </a:ext>
            </a:extLst>
          </p:cNvPr>
          <p:cNvSpPr txBox="1"/>
          <p:nvPr/>
        </p:nvSpPr>
        <p:spPr>
          <a:xfrm>
            <a:off x="408573" y="1027029"/>
            <a:ext cx="3076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 gene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all patients</a:t>
            </a:r>
          </a:p>
        </p:txBody>
      </p:sp>
      <p:sp>
        <p:nvSpPr>
          <p:cNvPr id="31" name="textruta 26">
            <a:extLst>
              <a:ext uri="{FF2B5EF4-FFF2-40B4-BE49-F238E27FC236}">
                <a16:creationId xmlns:a16="http://schemas.microsoft.com/office/drawing/2014/main" id="{6F617003-B080-4C4C-A2E0-E1951C88A1F0}"/>
              </a:ext>
            </a:extLst>
          </p:cNvPr>
          <p:cNvSpPr txBox="1"/>
          <p:nvPr/>
        </p:nvSpPr>
        <p:spPr>
          <a:xfrm>
            <a:off x="408574" y="1885836"/>
            <a:ext cx="2772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sv-SE" sz="11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ruta 27">
            <a:extLst>
              <a:ext uri="{FF2B5EF4-FFF2-40B4-BE49-F238E27FC236}">
                <a16:creationId xmlns:a16="http://schemas.microsoft.com/office/drawing/2014/main" id="{0C2F936C-D14B-CA49-9325-25351839112D}"/>
              </a:ext>
            </a:extLst>
          </p:cNvPr>
          <p:cNvSpPr txBox="1"/>
          <p:nvPr/>
        </p:nvSpPr>
        <p:spPr>
          <a:xfrm>
            <a:off x="408572" y="2584133"/>
            <a:ext cx="322156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Increased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use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of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genomics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and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healthcare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data for research and innovation</a:t>
            </a:r>
          </a:p>
        </p:txBody>
      </p:sp>
      <p:sp>
        <p:nvSpPr>
          <p:cNvPr id="33" name="textruta 28">
            <a:extLst>
              <a:ext uri="{FF2B5EF4-FFF2-40B4-BE49-F238E27FC236}">
                <a16:creationId xmlns:a16="http://schemas.microsoft.com/office/drawing/2014/main" id="{067157A2-C101-D348-8655-18457CC0381E}"/>
              </a:ext>
            </a:extLst>
          </p:cNvPr>
          <p:cNvSpPr txBox="1"/>
          <p:nvPr/>
        </p:nvSpPr>
        <p:spPr>
          <a:xfrm>
            <a:off x="408574" y="3216136"/>
            <a:ext cx="243026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Increased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participation in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clinical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studies/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trials</a:t>
            </a:r>
            <a:endParaRPr lang="sv-SE" sz="11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ruta 29">
            <a:extLst>
              <a:ext uri="{FF2B5EF4-FFF2-40B4-BE49-F238E27FC236}">
                <a16:creationId xmlns:a16="http://schemas.microsoft.com/office/drawing/2014/main" id="{49F8D109-2EE9-DC46-8D68-DA006F7B33AE}"/>
              </a:ext>
            </a:extLst>
          </p:cNvPr>
          <p:cNvSpPr txBox="1"/>
          <p:nvPr/>
        </p:nvSpPr>
        <p:spPr>
          <a:xfrm>
            <a:off x="408574" y="3844890"/>
            <a:ext cx="28551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prevention and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common </a:t>
            </a:r>
            <a:r>
              <a:rPr lang="sv-SE" sz="1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sv-SE" sz="11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ktangel 7">
            <a:extLst>
              <a:ext uri="{FF2B5EF4-FFF2-40B4-BE49-F238E27FC236}">
                <a16:creationId xmlns:a16="http://schemas.microsoft.com/office/drawing/2014/main" id="{276E9A30-A81B-AD4D-8464-94E97DA0E15D}"/>
              </a:ext>
            </a:extLst>
          </p:cNvPr>
          <p:cNvSpPr/>
          <p:nvPr/>
        </p:nvSpPr>
        <p:spPr>
          <a:xfrm>
            <a:off x="380292" y="969812"/>
            <a:ext cx="3154540" cy="711200"/>
          </a:xfrm>
          <a:prstGeom prst="rect">
            <a:avLst/>
          </a:prstGeom>
          <a:noFill/>
          <a:ln w="31750"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ktangel 31">
            <a:extLst>
              <a:ext uri="{FF2B5EF4-FFF2-40B4-BE49-F238E27FC236}">
                <a16:creationId xmlns:a16="http://schemas.microsoft.com/office/drawing/2014/main" id="{E451B36E-ED58-3B48-ADCF-B5BA36B9BBC2}"/>
              </a:ext>
            </a:extLst>
          </p:cNvPr>
          <p:cNvSpPr/>
          <p:nvPr/>
        </p:nvSpPr>
        <p:spPr>
          <a:xfrm>
            <a:off x="380292" y="1819551"/>
            <a:ext cx="3154540" cy="548237"/>
          </a:xfrm>
          <a:prstGeom prst="rect">
            <a:avLst/>
          </a:prstGeom>
          <a:noFill/>
          <a:ln w="31750"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32">
            <a:extLst>
              <a:ext uri="{FF2B5EF4-FFF2-40B4-BE49-F238E27FC236}">
                <a16:creationId xmlns:a16="http://schemas.microsoft.com/office/drawing/2014/main" id="{5D328A67-47CF-7646-8B8E-E9C9196EE6BF}"/>
              </a:ext>
            </a:extLst>
          </p:cNvPr>
          <p:cNvSpPr/>
          <p:nvPr/>
        </p:nvSpPr>
        <p:spPr>
          <a:xfrm>
            <a:off x="380292" y="2503049"/>
            <a:ext cx="3154540" cy="548237"/>
          </a:xfrm>
          <a:prstGeom prst="rect">
            <a:avLst/>
          </a:prstGeom>
          <a:noFill/>
          <a:ln w="31750"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ktangel 33">
            <a:extLst>
              <a:ext uri="{FF2B5EF4-FFF2-40B4-BE49-F238E27FC236}">
                <a16:creationId xmlns:a16="http://schemas.microsoft.com/office/drawing/2014/main" id="{0FF859DD-7BFB-8649-936C-AAD273096A7C}"/>
              </a:ext>
            </a:extLst>
          </p:cNvPr>
          <p:cNvSpPr/>
          <p:nvPr/>
        </p:nvSpPr>
        <p:spPr>
          <a:xfrm>
            <a:off x="380292" y="3195773"/>
            <a:ext cx="3154540" cy="424732"/>
          </a:xfrm>
          <a:prstGeom prst="rect">
            <a:avLst/>
          </a:prstGeom>
          <a:noFill/>
          <a:ln w="31750"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ktangel 34">
            <a:extLst>
              <a:ext uri="{FF2B5EF4-FFF2-40B4-BE49-F238E27FC236}">
                <a16:creationId xmlns:a16="http://schemas.microsoft.com/office/drawing/2014/main" id="{B81BBA0F-A654-B346-A3EA-5924E83AD71F}"/>
              </a:ext>
            </a:extLst>
          </p:cNvPr>
          <p:cNvSpPr/>
          <p:nvPr/>
        </p:nvSpPr>
        <p:spPr>
          <a:xfrm>
            <a:off x="380292" y="3759191"/>
            <a:ext cx="3154540" cy="551569"/>
          </a:xfrm>
          <a:prstGeom prst="rect">
            <a:avLst/>
          </a:prstGeom>
          <a:noFill/>
          <a:ln w="31750"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riangel 1">
            <a:extLst>
              <a:ext uri="{FF2B5EF4-FFF2-40B4-BE49-F238E27FC236}">
                <a16:creationId xmlns:a16="http://schemas.microsoft.com/office/drawing/2014/main" id="{FE9D2AA5-AFCD-EF45-AD5B-447E7A38A337}"/>
              </a:ext>
            </a:extLst>
          </p:cNvPr>
          <p:cNvSpPr/>
          <p:nvPr/>
        </p:nvSpPr>
        <p:spPr>
          <a:xfrm rot="5400000">
            <a:off x="2358444" y="2167117"/>
            <a:ext cx="3340949" cy="946344"/>
          </a:xfrm>
          <a:prstGeom prst="triangle">
            <a:avLst>
              <a:gd name="adj" fmla="val 510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8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8D64DA-E72E-D641-B15E-B0C3D208E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57" y="1793147"/>
            <a:ext cx="2228957" cy="131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9FF51-7117-F244-BC67-C171BB28DAB5}"/>
              </a:ext>
            </a:extLst>
          </p:cNvPr>
          <p:cNvSpPr txBox="1"/>
          <p:nvPr/>
        </p:nvSpPr>
        <p:spPr>
          <a:xfrm>
            <a:off x="5769279" y="3821822"/>
            <a:ext cx="3524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Genomic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Medicine Sweden</a:t>
            </a:r>
          </a:p>
          <a:p>
            <a:pPr lvl="0" algn="ctr"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(regional implementation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PM)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C7E3D-5D0F-BF4A-A337-214A74EFD6CE}"/>
              </a:ext>
            </a:extLst>
          </p:cNvPr>
          <p:cNvSpPr txBox="1"/>
          <p:nvPr/>
        </p:nvSpPr>
        <p:spPr>
          <a:xfrm>
            <a:off x="2989466" y="21221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pic>
        <p:nvPicPr>
          <p:cNvPr id="16" name="f3d8144e-62a4-409f-88c0-b568bb1293bf" descr="cid:AC903C98-6DBF-4F54-BA8A-9367B06DEB29@scilifelab.uu.se">
            <a:extLst>
              <a:ext uri="{FF2B5EF4-FFF2-40B4-BE49-F238E27FC236}">
                <a16:creationId xmlns:a16="http://schemas.microsoft.com/office/drawing/2014/main" id="{B3B9680D-FF79-A04B-A9C0-CF309D47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533" y="1793147"/>
            <a:ext cx="2026934" cy="1309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CE7E54-24F1-F840-A939-09BF7F4D5E7D}"/>
              </a:ext>
            </a:extLst>
          </p:cNvPr>
          <p:cNvSpPr txBox="1"/>
          <p:nvPr/>
        </p:nvSpPr>
        <p:spPr>
          <a:xfrm>
            <a:off x="3858352" y="1032946"/>
            <a:ext cx="132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06D04C1-F8CF-C94A-BB0C-574868709CF1}"/>
              </a:ext>
            </a:extLst>
          </p:cNvPr>
          <p:cNvSpPr/>
          <p:nvPr/>
        </p:nvSpPr>
        <p:spPr bwMode="auto">
          <a:xfrm rot="5400000">
            <a:off x="3030486" y="1078829"/>
            <a:ext cx="117258" cy="509587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2F602-22E9-9C4D-B6BD-9759FAD6F4CF}"/>
              </a:ext>
            </a:extLst>
          </p:cNvPr>
          <p:cNvSpPr txBox="1"/>
          <p:nvPr/>
        </p:nvSpPr>
        <p:spPr>
          <a:xfrm>
            <a:off x="1503681" y="3814329"/>
            <a:ext cx="317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Genomics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621846D-B195-6549-8819-BEE1EA4F01AB}"/>
              </a:ext>
            </a:extLst>
          </p:cNvPr>
          <p:cNvSpPr/>
          <p:nvPr/>
        </p:nvSpPr>
        <p:spPr bwMode="auto">
          <a:xfrm>
            <a:off x="5852439" y="2344176"/>
            <a:ext cx="489712" cy="20781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51C1FF9E-BA94-BC43-953B-EF7ADEDB63F5}"/>
              </a:ext>
            </a:extLst>
          </p:cNvPr>
          <p:cNvSpPr txBox="1">
            <a:spLocks/>
          </p:cNvSpPr>
          <p:nvPr/>
        </p:nvSpPr>
        <p:spPr>
          <a:xfrm>
            <a:off x="513191" y="863129"/>
            <a:ext cx="9144000" cy="598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endParaRPr lang="en-US" sz="2400" b="1" dirty="0">
              <a:solidFill>
                <a:srgbClr val="44546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101B9C-C495-544C-9A60-A9CFAA0F1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2" y="459645"/>
            <a:ext cx="1499734" cy="3314700"/>
          </a:xfrm>
          <a:prstGeom prst="rect">
            <a:avLst/>
          </a:prstGeom>
        </p:spPr>
      </p:pic>
      <p:pic>
        <p:nvPicPr>
          <p:cNvPr id="17" name="Picture 6" descr="Meet our new logo! - SciLifeLab">
            <a:extLst>
              <a:ext uri="{FF2B5EF4-FFF2-40B4-BE49-F238E27FC236}">
                <a16:creationId xmlns:a16="http://schemas.microsoft.com/office/drawing/2014/main" id="{010F3F81-5A7F-3746-8325-74B78C45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55" y="938720"/>
            <a:ext cx="2291059" cy="4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D27585A-A1BB-9F43-BBDF-C5CE9434E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47353"/>
            <a:ext cx="725748" cy="207850"/>
          </a:xfrm>
        </p:spPr>
        <p:txBody>
          <a:bodyPr/>
          <a:lstStyle/>
          <a:p>
            <a:pPr defTabSz="685800">
              <a:defRPr/>
            </a:pPr>
            <a:fld id="{41722ADE-DD00-D047-9127-209DA12F337A}" type="datetime1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2021-06-14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BCAD216-A54E-3244-9AE9-484F6FE69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47353"/>
            <a:ext cx="230918" cy="207850"/>
          </a:xfrm>
        </p:spPr>
        <p:txBody>
          <a:bodyPr/>
          <a:lstStyle/>
          <a:p>
            <a:pPr defTabSz="685800">
              <a:defRPr/>
            </a:pPr>
            <a:fld id="{02E278EC-8523-0E44-9760-717880BFE32D}" type="slidenum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2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205DFB4-639A-AC42-8A03-52CD9D7F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1" y="5123"/>
            <a:ext cx="7852585" cy="701040"/>
          </a:xfrm>
        </p:spPr>
        <p:txBody>
          <a:bodyPr>
            <a:noAutofit/>
          </a:bodyPr>
          <a:lstStyle/>
          <a:p>
            <a:r>
              <a:rPr lang="sv-SE" sz="2400" spc="70" dirty="0">
                <a:solidFill>
                  <a:schemeClr val="accent1"/>
                </a:solidFill>
                <a:latin typeface="Century Gothic" panose="020B0502020202020204" pitchFamily="34" charset="0"/>
              </a:rPr>
              <a:t>Precision </a:t>
            </a:r>
            <a:r>
              <a:rPr lang="sv-SE" sz="2400" spc="7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diagnostics</a:t>
            </a:r>
            <a:endParaRPr lang="sv-SE" sz="2400" spc="7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5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EC223DC-0314-974E-BD43-7F5B6B4A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83" y="-1076111"/>
            <a:ext cx="7000371" cy="701312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CA01EA7-3408-4699-A767-6AAF4F3889B3}"/>
              </a:ext>
            </a:extLst>
          </p:cNvPr>
          <p:cNvSpPr txBox="1"/>
          <p:nvPr/>
        </p:nvSpPr>
        <p:spPr>
          <a:xfrm>
            <a:off x="2657285" y="1258780"/>
            <a:ext cx="641960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Clinically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focused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bottom-up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initiative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National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- 7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Genomic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Medicine Centers (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established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each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university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hospital)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Harmonised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national standards,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guidelines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methods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Cost-effective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coordinated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implementation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Innovative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population-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based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genomic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66DB38-5A4F-4145-9F9F-DB679D6231F5}"/>
              </a:ext>
            </a:extLst>
          </p:cNvPr>
          <p:cNvSpPr txBox="1">
            <a:spLocks/>
          </p:cNvSpPr>
          <p:nvPr/>
        </p:nvSpPr>
        <p:spPr>
          <a:xfrm>
            <a:off x="2657285" y="434604"/>
            <a:ext cx="6288918" cy="701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70" normalizeH="0" baseline="0" noProof="0" dirty="0">
                <a:ln>
                  <a:noFill/>
                </a:ln>
                <a:solidFill>
                  <a:srgbClr val="1899D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GMS coordinates implementation of </a:t>
            </a:r>
            <a:r>
              <a:rPr kumimoji="0" lang="en-GB" sz="2000" b="1" i="0" u="none" strike="noStrike" kern="1200" cap="none" spc="70" normalizeH="0" baseline="0" noProof="0" dirty="0" err="1">
                <a:ln>
                  <a:noFill/>
                </a:ln>
                <a:solidFill>
                  <a:srgbClr val="1899D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precison</a:t>
            </a:r>
            <a:r>
              <a:rPr kumimoji="0" lang="en-GB" sz="2000" b="1" i="0" u="none" strike="noStrike" kern="1200" cap="none" spc="70" normalizeH="0" baseline="0" noProof="0" dirty="0">
                <a:ln>
                  <a:noFill/>
                </a:ln>
                <a:solidFill>
                  <a:srgbClr val="1899D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 medicine across Sweden</a:t>
            </a:r>
            <a:endParaRPr kumimoji="0" lang="sv-SE" sz="2000" b="1" i="0" u="none" strike="noStrike" kern="1200" cap="none" spc="70" normalizeH="0" baseline="0" noProof="0" dirty="0">
              <a:ln>
                <a:noFill/>
              </a:ln>
              <a:solidFill>
                <a:srgbClr val="1899D6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40C01444-0DFE-3E44-BEAB-F24EB8512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26" y="0"/>
            <a:ext cx="2319763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C920D6-1D35-3F4D-83AB-2D17EF61B7D1}"/>
              </a:ext>
            </a:extLst>
          </p:cNvPr>
          <p:cNvSpPr/>
          <p:nvPr/>
        </p:nvSpPr>
        <p:spPr>
          <a:xfrm>
            <a:off x="2647277" y="3561554"/>
            <a:ext cx="4793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Offer patients in all healthcare regions equal access to precision medicine through a nation-wide collaborative effort </a:t>
            </a:r>
          </a:p>
        </p:txBody>
      </p:sp>
    </p:spTree>
    <p:extLst>
      <p:ext uri="{BB962C8B-B14F-4D97-AF65-F5344CB8AC3E}">
        <p14:creationId xmlns:p14="http://schemas.microsoft.com/office/powerpoint/2010/main" val="370434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824B8F7D-A1DA-4E04-A0F4-CB416CDEFDCB}"/>
              </a:ext>
            </a:extLst>
          </p:cNvPr>
          <p:cNvSpPr txBox="1">
            <a:spLocks/>
          </p:cNvSpPr>
          <p:nvPr/>
        </p:nvSpPr>
        <p:spPr>
          <a:xfrm>
            <a:off x="2798356" y="513712"/>
            <a:ext cx="5563406" cy="3713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70" normalizeH="0" baseline="0" noProof="0" dirty="0">
                <a:ln>
                  <a:noFill/>
                </a:ln>
                <a:solidFill>
                  <a:srgbClr val="1899D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National Genomic Platform (NGP)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75519D92-0FA5-47E4-B3AF-33DE8F7C7836}"/>
              </a:ext>
            </a:extLst>
          </p:cNvPr>
          <p:cNvSpPr txBox="1"/>
          <p:nvPr/>
        </p:nvSpPr>
        <p:spPr>
          <a:xfrm>
            <a:off x="2635558" y="1067428"/>
            <a:ext cx="28867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separate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tentant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each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GMC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National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resource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healthcare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research and innovation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lvl="0" indent="-171450">
              <a:buClr>
                <a:srgbClr val="FF9300"/>
              </a:buClr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Realtime</a:t>
            </a:r>
            <a:r>
              <a:rPr lang="sv-SE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analysis</a:t>
            </a:r>
            <a:r>
              <a:rPr lang="sv-SE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 &amp; </a:t>
            </a:r>
            <a:r>
              <a:rPr lang="sv-SE" sz="14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visualization</a:t>
            </a:r>
            <a:endParaRPr lang="sv-SE" sz="14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Links to national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registries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Enable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secondary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data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laws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C51A39-F0BD-9447-BF72-967AF3A9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03" y="619177"/>
            <a:ext cx="4392193" cy="4229331"/>
          </a:xfrm>
          <a:prstGeom prst="rect">
            <a:avLst/>
          </a:prstGeom>
        </p:spPr>
      </p:pic>
      <p:pic>
        <p:nvPicPr>
          <p:cNvPr id="8" name="Bildobjekt 7" descr="En bild som visar karta&#10;&#10;Automatiskt genererad beskrivning">
            <a:extLst>
              <a:ext uri="{FF2B5EF4-FFF2-40B4-BE49-F238E27FC236}">
                <a16:creationId xmlns:a16="http://schemas.microsoft.com/office/drawing/2014/main" id="{D4221357-9DA6-3849-94C8-3B70893A8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8" y="-474784"/>
            <a:ext cx="2319763" cy="51435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DA2D903-7B6D-EB4B-8A43-8B958495C6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165" y="4480465"/>
            <a:ext cx="960003" cy="513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BBF01-1EDD-9D43-BAB3-01E2E42CE26E}"/>
              </a:ext>
            </a:extLst>
          </p:cNvPr>
          <p:cNvSpPr txBox="1"/>
          <p:nvPr/>
        </p:nvSpPr>
        <p:spPr>
          <a:xfrm>
            <a:off x="6809874" y="1900989"/>
            <a:ext cx="7617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SE" sz="1000" b="1" dirty="0">
                <a:solidFill>
                  <a:schemeClr val="accent5">
                    <a:lumMod val="75000"/>
                  </a:schemeClr>
                </a:solidFill>
              </a:rPr>
              <a:t>Healthcare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2148E-69F4-EF4E-8721-849EBF24FE73}"/>
              </a:ext>
            </a:extLst>
          </p:cNvPr>
          <p:cNvSpPr txBox="1"/>
          <p:nvPr/>
        </p:nvSpPr>
        <p:spPr>
          <a:xfrm>
            <a:off x="7841629" y="2743659"/>
            <a:ext cx="92525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SE" sz="1000" b="1" dirty="0">
                <a:solidFill>
                  <a:schemeClr val="accent5">
                    <a:lumMod val="75000"/>
                  </a:schemeClr>
                </a:solidFill>
              </a:rPr>
              <a:t>Genomic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604EE-AB50-5E47-BC98-A4E774A3D772}"/>
              </a:ext>
            </a:extLst>
          </p:cNvPr>
          <p:cNvSpPr txBox="1"/>
          <p:nvPr/>
        </p:nvSpPr>
        <p:spPr>
          <a:xfrm>
            <a:off x="5719049" y="2878043"/>
            <a:ext cx="66556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SE" sz="1000" b="1" dirty="0">
                <a:solidFill>
                  <a:schemeClr val="accent5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BA39E-892B-B847-BBA5-6D9729AB4D32}"/>
              </a:ext>
            </a:extLst>
          </p:cNvPr>
          <p:cNvSpPr/>
          <p:nvPr/>
        </p:nvSpPr>
        <p:spPr>
          <a:xfrm>
            <a:off x="6697579" y="3795577"/>
            <a:ext cx="1034716" cy="28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5AF44-2737-0745-BB96-9F88E7AEA91E}"/>
              </a:ext>
            </a:extLst>
          </p:cNvPr>
          <p:cNvSpPr txBox="1"/>
          <p:nvPr/>
        </p:nvSpPr>
        <p:spPr>
          <a:xfrm>
            <a:off x="6526733" y="3716947"/>
            <a:ext cx="13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b="1" dirty="0">
                <a:solidFill>
                  <a:schemeClr val="accent5">
                    <a:lumMod val="75000"/>
                  </a:schemeClr>
                </a:solidFill>
              </a:rPr>
              <a:t>National Genomic Platform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4BE9169-B8B0-A442-80D8-B9EDEF51C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833" y="4747353"/>
            <a:ext cx="725748" cy="207850"/>
          </a:xfrm>
        </p:spPr>
        <p:txBody>
          <a:bodyPr/>
          <a:lstStyle/>
          <a:p>
            <a:pPr defTabSz="685800">
              <a:defRPr/>
            </a:pPr>
            <a:fld id="{41722ADE-DD00-D047-9127-209DA12F337A}" type="datetime1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2021-06-14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EEDF38-5C70-8C4D-AB51-CA89D7BC6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732" y="4747353"/>
            <a:ext cx="230918" cy="207850"/>
          </a:xfrm>
        </p:spPr>
        <p:txBody>
          <a:bodyPr/>
          <a:lstStyle/>
          <a:p>
            <a:pPr defTabSz="685800">
              <a:defRPr/>
            </a:pPr>
            <a:fld id="{02E278EC-8523-0E44-9760-717880BFE32D}" type="slidenum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4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8D125C-D990-B247-90D4-9B366084F1F3}"/>
              </a:ext>
            </a:extLst>
          </p:cNvPr>
          <p:cNvSpPr/>
          <p:nvPr/>
        </p:nvSpPr>
        <p:spPr>
          <a:xfrm>
            <a:off x="513191" y="3263317"/>
            <a:ext cx="377505" cy="3697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35BAE-FD57-AD4A-9865-3B2DC0237182}"/>
              </a:ext>
            </a:extLst>
          </p:cNvPr>
          <p:cNvSpPr txBox="1"/>
          <p:nvPr/>
        </p:nvSpPr>
        <p:spPr>
          <a:xfrm>
            <a:off x="419063" y="3280095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600" dirty="0">
                <a:solidFill>
                  <a:schemeClr val="bg1"/>
                </a:solidFill>
              </a:rPr>
              <a:t>NGP</a:t>
            </a:r>
          </a:p>
        </p:txBody>
      </p:sp>
    </p:spTree>
    <p:extLst>
      <p:ext uri="{BB962C8B-B14F-4D97-AF65-F5344CB8AC3E}">
        <p14:creationId xmlns:p14="http://schemas.microsoft.com/office/powerpoint/2010/main" val="59542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FE81-1622-8C4C-BD69-0081B5AB98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>
              <a:defRPr/>
            </a:pPr>
            <a:fld id="{41722ADE-DD00-D047-9127-209DA12F337A}" type="datetime1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2021-06-14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CC02-454C-7548-8058-0CF08221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02E278EC-8523-0E44-9760-717880BFE32D}" type="slidenum">
              <a:rPr lang="sv-SE">
                <a:solidFill>
                  <a:srgbClr val="000000"/>
                </a:solidFill>
                <a:latin typeface="Calibri"/>
                <a:cs typeface="Arial"/>
                <a:sym typeface="Arial"/>
              </a:rPr>
              <a:pPr defTabSz="685800">
                <a:defRPr/>
              </a:pPr>
              <a:t>5</a:t>
            </a:fld>
            <a:endParaRPr lang="sv-S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C6205-C85A-624A-8B1D-8C0EBBA28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376" y="58723"/>
            <a:ext cx="4343871" cy="46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8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 53">
            <a:extLst>
              <a:ext uri="{FF2B5EF4-FFF2-40B4-BE49-F238E27FC236}">
                <a16:creationId xmlns:a16="http://schemas.microsoft.com/office/drawing/2014/main" id="{BAD85FF6-0F15-E94C-AB23-FB34336167C2}"/>
              </a:ext>
            </a:extLst>
          </p:cNvPr>
          <p:cNvSpPr/>
          <p:nvPr/>
        </p:nvSpPr>
        <p:spPr>
          <a:xfrm>
            <a:off x="5636071" y="3991091"/>
            <a:ext cx="2597193" cy="325895"/>
          </a:xfrm>
          <a:prstGeom prst="rect">
            <a:avLst/>
          </a:prstGeom>
          <a:solidFill>
            <a:srgbClr val="566C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Dramatic clinical impact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AA7C3FE-0485-1A45-8212-F65D0BFB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304" y="222415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sv-S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Regular" panose="020B0506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96B80C-7845-3A43-AF9C-02558A2C3BC2}"/>
              </a:ext>
            </a:extLst>
          </p:cNvPr>
          <p:cNvGrpSpPr/>
          <p:nvPr/>
        </p:nvGrpSpPr>
        <p:grpSpPr>
          <a:xfrm>
            <a:off x="3486098" y="1403484"/>
            <a:ext cx="1270396" cy="917971"/>
            <a:chOff x="3872276" y="1403484"/>
            <a:chExt cx="1270396" cy="917971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7FE2C1C3-7BFD-BD4B-A534-9603DCFC6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032" y="1403484"/>
              <a:ext cx="934640" cy="66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E264B9-7AD6-794A-AE65-E4A35012E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489" y="1590411"/>
              <a:ext cx="867966" cy="61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A72E89B3-4E93-BF47-8D74-2F845AA74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276" y="1704711"/>
              <a:ext cx="869156" cy="61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5">
            <a:extLst>
              <a:ext uri="{FF2B5EF4-FFF2-40B4-BE49-F238E27FC236}">
                <a16:creationId xmlns:a16="http://schemas.microsoft.com/office/drawing/2014/main" id="{37F3EF26-7A6A-4B47-91AC-01136BBF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96" y="2391806"/>
            <a:ext cx="4823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AD13DA7F-DF6D-714A-AEEE-FDB5D66B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413" y="1496821"/>
            <a:ext cx="1118409" cy="74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A002293B-631A-7A48-BD55-ED9EEE45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237" y="2334050"/>
            <a:ext cx="14750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sv-S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Deliviery</a:t>
            </a:r>
            <a:r>
              <a:rPr kumimoji="0" lang="en-US" alt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to GMC/</a:t>
            </a:r>
            <a:r>
              <a:rPr kumimoji="0" lang="en-US" altLang="sv-S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SciLifeLab</a:t>
            </a:r>
            <a:endParaRPr kumimoji="0" lang="en-US" altLang="sv-SE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Regular" panose="020B0506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338784EF-E755-B049-BBB7-569CCF01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465" y="2345621"/>
            <a:ext cx="901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Whole-genome</a:t>
            </a:r>
          </a:p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sequencing</a:t>
            </a: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4D1DB154-03B2-C742-8313-4C0B7BEC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281" y="1608202"/>
            <a:ext cx="844154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>
            <a:extLst>
              <a:ext uri="{FF2B5EF4-FFF2-40B4-BE49-F238E27FC236}">
                <a16:creationId xmlns:a16="http://schemas.microsoft.com/office/drawing/2014/main" id="{B1241BFE-3E4A-E04B-AF81-734504BC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824" y="1586974"/>
            <a:ext cx="704228" cy="8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16B50E-AA1C-604A-A7F0-9E7C5412430D}"/>
              </a:ext>
            </a:extLst>
          </p:cNvPr>
          <p:cNvCxnSpPr>
            <a:cxnSpLocks/>
          </p:cNvCxnSpPr>
          <p:nvPr/>
        </p:nvCxnSpPr>
        <p:spPr>
          <a:xfrm>
            <a:off x="1773726" y="1869623"/>
            <a:ext cx="29170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38EEFA-B9F9-244D-A5A6-7E3E4C674D61}"/>
              </a:ext>
            </a:extLst>
          </p:cNvPr>
          <p:cNvCxnSpPr>
            <a:cxnSpLocks/>
          </p:cNvCxnSpPr>
          <p:nvPr/>
        </p:nvCxnSpPr>
        <p:spPr>
          <a:xfrm>
            <a:off x="3282022" y="1869623"/>
            <a:ext cx="291704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87CF33-DC6D-5B48-BD18-30DE5313AD50}"/>
              </a:ext>
            </a:extLst>
          </p:cNvPr>
          <p:cNvCxnSpPr>
            <a:cxnSpLocks/>
          </p:cNvCxnSpPr>
          <p:nvPr/>
        </p:nvCxnSpPr>
        <p:spPr>
          <a:xfrm>
            <a:off x="7130171" y="1869623"/>
            <a:ext cx="29170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C3A59A-456D-2748-AEF5-494E7D9887E9}"/>
              </a:ext>
            </a:extLst>
          </p:cNvPr>
          <p:cNvCxnSpPr>
            <a:cxnSpLocks/>
          </p:cNvCxnSpPr>
          <p:nvPr/>
        </p:nvCxnSpPr>
        <p:spPr>
          <a:xfrm>
            <a:off x="960500" y="1914595"/>
            <a:ext cx="0" cy="32783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43">
            <a:extLst>
              <a:ext uri="{FF2B5EF4-FFF2-40B4-BE49-F238E27FC236}">
                <a16:creationId xmlns:a16="http://schemas.microsoft.com/office/drawing/2014/main" id="{C35F6110-6184-6145-A72C-811A19C1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31" y="1648071"/>
            <a:ext cx="888668" cy="5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FDF088A-F719-7B42-AD65-6695156A383B}"/>
              </a:ext>
            </a:extLst>
          </p:cNvPr>
          <p:cNvSpPr/>
          <p:nvPr/>
        </p:nvSpPr>
        <p:spPr>
          <a:xfrm>
            <a:off x="414545" y="1299590"/>
            <a:ext cx="1296000" cy="1764121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Regular"/>
              <a:ea typeface="+mn-ea"/>
              <a:cs typeface="Avenir Next Condensed Regular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BF22935-9FEF-DB4A-992A-59C2E2045B46}"/>
              </a:ext>
            </a:extLst>
          </p:cNvPr>
          <p:cNvSpPr/>
          <p:nvPr/>
        </p:nvSpPr>
        <p:spPr>
          <a:xfrm>
            <a:off x="7454452" y="1277181"/>
            <a:ext cx="1292972" cy="1591200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Regular"/>
              <a:ea typeface="+mn-ea"/>
              <a:cs typeface="Avenir Next Condensed Regular"/>
            </a:endParaRPr>
          </a:p>
        </p:txBody>
      </p:sp>
      <p:sp>
        <p:nvSpPr>
          <p:cNvPr id="40" name="TextBox 47">
            <a:extLst>
              <a:ext uri="{FF2B5EF4-FFF2-40B4-BE49-F238E27FC236}">
                <a16:creationId xmlns:a16="http://schemas.microsoft.com/office/drawing/2014/main" id="{EA347480-C944-264C-A079-252D6C60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438" y="2380348"/>
            <a:ext cx="11430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Regular" panose="020B0506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Clinical interpretation and reporting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967C699C-405B-1B40-B389-E38B1CD3B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18" y="1360191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9AC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Healthcare</a:t>
            </a:r>
            <a:endParaRPr kumimoji="0" lang="en-GB" altLang="sv-SE" sz="1200" b="1" i="0" u="none" strike="noStrike" kern="1200" cap="none" spc="0" normalizeH="0" baseline="0" noProof="0" dirty="0">
              <a:ln>
                <a:noFill/>
              </a:ln>
              <a:solidFill>
                <a:srgbClr val="009AC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96A49B9D-36FC-3640-B856-01972557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391" y="1347067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9AC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Healthcare</a:t>
            </a:r>
            <a:endParaRPr kumimoji="0" lang="en-GB" altLang="sv-SE" sz="1200" b="1" i="0" u="none" strike="noStrike" kern="1200" cap="none" spc="0" normalizeH="0" baseline="0" noProof="0" dirty="0">
              <a:ln>
                <a:noFill/>
              </a:ln>
              <a:solidFill>
                <a:srgbClr val="009AC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878B7C51-9821-7243-8E1D-5A5B83017F97}"/>
              </a:ext>
            </a:extLst>
          </p:cNvPr>
          <p:cNvSpPr/>
          <p:nvPr/>
        </p:nvSpPr>
        <p:spPr>
          <a:xfrm>
            <a:off x="1113922" y="3375542"/>
            <a:ext cx="2150647" cy="948810"/>
          </a:xfrm>
          <a:prstGeom prst="rect">
            <a:avLst/>
          </a:prstGeom>
          <a:solidFill>
            <a:srgbClr val="EBF4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Whole-genome sequencing: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v-SE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Rapid</a:t>
            </a:r>
            <a:r>
              <a:rPr kumimoji="0" lang="en-US" alt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5–14 days 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v-SE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Quality assured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D547FBE-D1C4-914A-BFFB-B764BA835D6D}"/>
              </a:ext>
            </a:extLst>
          </p:cNvPr>
          <p:cNvSpPr/>
          <p:nvPr/>
        </p:nvSpPr>
        <p:spPr>
          <a:xfrm>
            <a:off x="3368079" y="3382559"/>
            <a:ext cx="2150647" cy="948810"/>
          </a:xfrm>
          <a:prstGeom prst="rect">
            <a:avLst/>
          </a:prstGeom>
          <a:solidFill>
            <a:srgbClr val="EBF4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Samples to routine dx:</a:t>
            </a:r>
          </a:p>
          <a:p>
            <a:pPr marL="214313" marR="0" lvl="0" indent="-214313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date: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10 000</a:t>
            </a:r>
          </a:p>
          <a:p>
            <a:pPr marL="214313" marR="0" lvl="0" indent="-214313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3 000 /</a:t>
            </a:r>
            <a:r>
              <a:rPr lang="en-US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5 years: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15 000 </a:t>
            </a:r>
            <a:r>
              <a:rPr lang="en-US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14E441C8-237B-134A-B641-8F074F3FC26D}"/>
              </a:ext>
            </a:extLst>
          </p:cNvPr>
          <p:cNvSpPr/>
          <p:nvPr/>
        </p:nvSpPr>
        <p:spPr>
          <a:xfrm>
            <a:off x="5636071" y="3382188"/>
            <a:ext cx="2597193" cy="550667"/>
          </a:xfrm>
          <a:prstGeom prst="rect">
            <a:avLst/>
          </a:prstGeom>
          <a:solidFill>
            <a:srgbClr val="E593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marR="0" lvl="0" indent="-214313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mine for disease gene discovery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F6D7E9B-F6DE-7148-BAAF-BD1C5E85F36F}"/>
              </a:ext>
            </a:extLst>
          </p:cNvPr>
          <p:cNvCxnSpPr>
            <a:cxnSpLocks/>
          </p:cNvCxnSpPr>
          <p:nvPr/>
        </p:nvCxnSpPr>
        <p:spPr>
          <a:xfrm>
            <a:off x="4791637" y="1869623"/>
            <a:ext cx="291704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6D95FF-0F9D-6041-BCC6-23F22830D6EA}"/>
              </a:ext>
            </a:extLst>
          </p:cNvPr>
          <p:cNvCxnSpPr>
            <a:cxnSpLocks/>
          </p:cNvCxnSpPr>
          <p:nvPr/>
        </p:nvCxnSpPr>
        <p:spPr>
          <a:xfrm>
            <a:off x="5945267" y="1869623"/>
            <a:ext cx="291704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5235F8-E556-4F49-995C-1797F7E3FBED}"/>
              </a:ext>
            </a:extLst>
          </p:cNvPr>
          <p:cNvGrpSpPr/>
          <p:nvPr/>
        </p:nvGrpSpPr>
        <p:grpSpPr>
          <a:xfrm>
            <a:off x="6303539" y="1583772"/>
            <a:ext cx="742607" cy="640136"/>
            <a:chOff x="6763914" y="1583772"/>
            <a:chExt cx="742607" cy="6401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A6D876-79E3-D54E-A748-D492A135B604}"/>
                </a:ext>
              </a:extLst>
            </p:cNvPr>
            <p:cNvSpPr/>
            <p:nvPr/>
          </p:nvSpPr>
          <p:spPr>
            <a:xfrm>
              <a:off x="6763914" y="1583772"/>
              <a:ext cx="742607" cy="6401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CD30F58-5B5D-2041-99F1-64C03CD99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2689" y="1628784"/>
              <a:ext cx="530557" cy="52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401487-2A9C-0042-BB11-8260A7CB7862}"/>
              </a:ext>
            </a:extLst>
          </p:cNvPr>
          <p:cNvCxnSpPr>
            <a:cxnSpLocks/>
          </p:cNvCxnSpPr>
          <p:nvPr/>
        </p:nvCxnSpPr>
        <p:spPr>
          <a:xfrm>
            <a:off x="1076265" y="2321455"/>
            <a:ext cx="0" cy="2160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C253A5DE-194A-4740-8B37-44559BED2799}"/>
              </a:ext>
            </a:extLst>
          </p:cNvPr>
          <p:cNvSpPr txBox="1">
            <a:spLocks/>
          </p:cNvSpPr>
          <p:nvPr/>
        </p:nvSpPr>
        <p:spPr>
          <a:xfrm>
            <a:off x="397732" y="4747351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278EC-8523-0E44-9760-717880BFE32D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08B7C850-660B-B44A-A662-C2B2E196EE17}"/>
              </a:ext>
            </a:extLst>
          </p:cNvPr>
          <p:cNvSpPr txBox="1">
            <a:spLocks/>
          </p:cNvSpPr>
          <p:nvPr/>
        </p:nvSpPr>
        <p:spPr>
          <a:xfrm>
            <a:off x="790833" y="4747351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22ADE-DD00-D047-9127-209DA12F337A}" type="datetime1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2021-06-14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83479BAF-E7B5-2E4B-A20C-2290E52D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966" y="2352564"/>
            <a:ext cx="141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0" algn="ctr" defTabSz="34289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sv-SE" sz="900" i="1" dirty="0">
                <a:solidFill>
                  <a:prstClr val="black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</a:rPr>
              <a:t>Automated, secure data processing &amp; QC</a:t>
            </a: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FEA83E0F-D33C-7A4B-8529-DB7C5285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780" y="2348053"/>
            <a:ext cx="13067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0" defTabSz="34289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sv-SE" sz="900" i="1" dirty="0">
                <a:solidFill>
                  <a:prstClr val="black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</a:rPr>
              <a:t>Bioinformatic analysis</a:t>
            </a:r>
          </a:p>
          <a:p>
            <a:pPr lvl="0" defTabSz="34289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sv-SE" sz="900" i="1" dirty="0">
                <a:solidFill>
                  <a:prstClr val="black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</a:rPr>
              <a:t>using custom developed</a:t>
            </a:r>
          </a:p>
          <a:p>
            <a:pPr lvl="0" algn="ctr" defTabSz="34289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sv-SE" sz="900" i="1" dirty="0">
                <a:solidFill>
                  <a:prstClr val="black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</a:rPr>
              <a:t>tools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A161A53-9537-054F-9077-BF858724C46E}"/>
              </a:ext>
            </a:extLst>
          </p:cNvPr>
          <p:cNvSpPr txBox="1">
            <a:spLocks/>
          </p:cNvSpPr>
          <p:nvPr/>
        </p:nvSpPr>
        <p:spPr>
          <a:xfrm>
            <a:off x="365489" y="374934"/>
            <a:ext cx="9144000" cy="5117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GB" sz="2000" spc="70" dirty="0">
                <a:solidFill>
                  <a:srgbClr val="1899D6"/>
                </a:solidFill>
                <a:latin typeface="Century Gothic" panose="020B0502020202020204" pitchFamily="34" charset="0"/>
              </a:rPr>
              <a:t>Clinical whole-genome sequencing in rare diseases (3 GMCs)</a:t>
            </a:r>
            <a:endParaRPr kumimoji="0" lang="aa-ET" sz="2000" b="1" i="0" u="none" strike="noStrike" kern="1200" cap="none" spc="70" normalizeH="0" baseline="0" noProof="0" dirty="0">
              <a:ln>
                <a:noFill/>
              </a:ln>
              <a:solidFill>
                <a:srgbClr val="1899D6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C253A5DE-194A-4740-8B37-44559BED2799}"/>
              </a:ext>
            </a:extLst>
          </p:cNvPr>
          <p:cNvSpPr txBox="1">
            <a:spLocks/>
          </p:cNvSpPr>
          <p:nvPr/>
        </p:nvSpPr>
        <p:spPr>
          <a:xfrm>
            <a:off x="397732" y="4747351"/>
            <a:ext cx="230918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278EC-8523-0E44-9760-717880BFE32D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08B7C850-660B-B44A-A662-C2B2E196EE17}"/>
              </a:ext>
            </a:extLst>
          </p:cNvPr>
          <p:cNvSpPr txBox="1">
            <a:spLocks/>
          </p:cNvSpPr>
          <p:nvPr/>
        </p:nvSpPr>
        <p:spPr>
          <a:xfrm>
            <a:off x="790833" y="4747351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22ADE-DD00-D047-9127-209DA12F337A}" type="datetime1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2021-06-14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ubrik 1">
            <a:extLst>
              <a:ext uri="{FF2B5EF4-FFF2-40B4-BE49-F238E27FC236}">
                <a16:creationId xmlns:a16="http://schemas.microsoft.com/office/drawing/2014/main" id="{FE185F1A-350B-7748-A9CA-182E0689D5E6}"/>
              </a:ext>
            </a:extLst>
          </p:cNvPr>
          <p:cNvSpPr txBox="1">
            <a:spLocks/>
          </p:cNvSpPr>
          <p:nvPr/>
        </p:nvSpPr>
        <p:spPr>
          <a:xfrm>
            <a:off x="-305652" y="1048815"/>
            <a:ext cx="9133354" cy="6841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Bildobjekt 2">
            <a:extLst>
              <a:ext uri="{FF2B5EF4-FFF2-40B4-BE49-F238E27FC236}">
                <a16:creationId xmlns:a16="http://schemas.microsoft.com/office/drawing/2014/main" id="{40792D2F-FEA3-3B43-8C63-F4F3B968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1" y="637110"/>
            <a:ext cx="3476625" cy="3457575"/>
          </a:xfrm>
          <a:prstGeom prst="rect">
            <a:avLst/>
          </a:prstGeom>
        </p:spPr>
      </p:pic>
      <p:pic>
        <p:nvPicPr>
          <p:cNvPr id="48" name="Bildobjekt 7">
            <a:extLst>
              <a:ext uri="{FF2B5EF4-FFF2-40B4-BE49-F238E27FC236}">
                <a16:creationId xmlns:a16="http://schemas.microsoft.com/office/drawing/2014/main" id="{40AFE352-E4BA-F943-AFB2-A9FD8B6E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478" y="637110"/>
            <a:ext cx="2667000" cy="3457575"/>
          </a:xfrm>
          <a:prstGeom prst="rect">
            <a:avLst/>
          </a:prstGeom>
        </p:spPr>
      </p:pic>
      <p:pic>
        <p:nvPicPr>
          <p:cNvPr id="53" name="Bildobjekt 14">
            <a:extLst>
              <a:ext uri="{FF2B5EF4-FFF2-40B4-BE49-F238E27FC236}">
                <a16:creationId xmlns:a16="http://schemas.microsoft.com/office/drawing/2014/main" id="{12191060-2623-9246-B0EA-226C9522F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677" y="637109"/>
            <a:ext cx="2990850" cy="345757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BF6E169-0C8E-C84C-B86C-20FF4892EDE5}"/>
              </a:ext>
            </a:extLst>
          </p:cNvPr>
          <p:cNvSpPr/>
          <p:nvPr/>
        </p:nvSpPr>
        <p:spPr>
          <a:xfrm>
            <a:off x="1602969" y="4514411"/>
            <a:ext cx="6057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National gene panel for blood cancer is offered at 5 sites</a:t>
            </a: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58F7735-0734-3047-94A7-B0FDC503044A}"/>
              </a:ext>
            </a:extLst>
          </p:cNvPr>
          <p:cNvSpPr txBox="1">
            <a:spLocks/>
          </p:cNvSpPr>
          <p:nvPr/>
        </p:nvSpPr>
        <p:spPr>
          <a:xfrm>
            <a:off x="1307615" y="71319"/>
            <a:ext cx="9144000" cy="5117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GB" sz="2400" spc="70" dirty="0">
                <a:solidFill>
                  <a:srgbClr val="1899D6"/>
                </a:solidFill>
                <a:latin typeface="Century Gothic" panose="020B0502020202020204" pitchFamily="34" charset="0"/>
              </a:rPr>
              <a:t>NGS-based diagnostics in </a:t>
            </a:r>
            <a:r>
              <a:rPr lang="en-GB" sz="2400" spc="70" dirty="0" err="1">
                <a:solidFill>
                  <a:srgbClr val="1899D6"/>
                </a:solidFill>
                <a:latin typeface="Century Gothic" panose="020B0502020202020204" pitchFamily="34" charset="0"/>
              </a:rPr>
              <a:t>hematology</a:t>
            </a:r>
            <a:endParaRPr lang="en-GB" sz="2400" spc="70" dirty="0">
              <a:solidFill>
                <a:srgbClr val="1899D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B7573-F7E4-9A41-8B0A-22158275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E8AE-3097-F146-8B73-47EEAB64B67A}" type="datetime1">
              <a:rPr lang="sv-SE" smtClean="0"/>
              <a:t>2021-06-14</a:t>
            </a:fld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C34B-7B04-C049-AA51-DAA12F5A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78EC-8523-0E44-9760-717880BFE32D}" type="slidenum">
              <a:rPr lang="sv-SE" smtClean="0"/>
              <a:t>8</a:t>
            </a:fld>
            <a:endParaRPr lang="sv-SE" dirty="0"/>
          </a:p>
        </p:txBody>
      </p:sp>
      <p:pic>
        <p:nvPicPr>
          <p:cNvPr id="9" name="Bildobjekt 9">
            <a:extLst>
              <a:ext uri="{FF2B5EF4-FFF2-40B4-BE49-F238E27FC236}">
                <a16:creationId xmlns:a16="http://schemas.microsoft.com/office/drawing/2014/main" id="{4DF4AEC3-DAF5-E941-95ED-2230A5BF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3" y="748724"/>
            <a:ext cx="3103781" cy="397527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3CCF2BA-7938-9143-8771-5A1CB7DB3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532" y="748724"/>
            <a:ext cx="4844815" cy="39752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AB4756-D2C1-164C-BA9C-4FD6638FEFC4}"/>
              </a:ext>
            </a:extLst>
          </p:cNvPr>
          <p:cNvSpPr txBox="1">
            <a:spLocks/>
          </p:cNvSpPr>
          <p:nvPr/>
        </p:nvSpPr>
        <p:spPr>
          <a:xfrm>
            <a:off x="628653" y="50173"/>
            <a:ext cx="9144000" cy="5117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GB" sz="2400" spc="70" dirty="0">
                <a:solidFill>
                  <a:srgbClr val="1899D6"/>
                </a:solidFill>
                <a:latin typeface="Century Gothic" panose="020B0502020202020204" pitchFamily="34" charset="0"/>
              </a:rPr>
              <a:t>Comprehensive genomic profiling in solid </a:t>
            </a:r>
            <a:r>
              <a:rPr lang="en-GB" sz="2400" spc="70" dirty="0" err="1">
                <a:solidFill>
                  <a:srgbClr val="1899D6"/>
                </a:solidFill>
                <a:latin typeface="Century Gothic" panose="020B0502020202020204" pitchFamily="34" charset="0"/>
              </a:rPr>
              <a:t>tumors</a:t>
            </a:r>
            <a:endParaRPr lang="en-GB" sz="2400" spc="70" dirty="0">
              <a:solidFill>
                <a:srgbClr val="1899D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6B8602-701A-7043-BDA3-10B5CE817130}"/>
              </a:ext>
            </a:extLst>
          </p:cNvPr>
          <p:cNvSpPr txBox="1"/>
          <p:nvPr/>
        </p:nvSpPr>
        <p:spPr>
          <a:xfrm>
            <a:off x="683997" y="3333733"/>
            <a:ext cx="4393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34E7D-4531-DF42-BE33-570426D040A5}"/>
              </a:ext>
            </a:extLst>
          </p:cNvPr>
          <p:cNvSpPr txBox="1"/>
          <p:nvPr/>
        </p:nvSpPr>
        <p:spPr>
          <a:xfrm>
            <a:off x="704838" y="3407520"/>
            <a:ext cx="1451038" cy="409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collaboration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</a:t>
            </a:r>
            <a:endParaRPr kumimoji="0" lang="aa-E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BF9C0C-DD3F-C348-894E-52AFBA69E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01" y="3935256"/>
            <a:ext cx="977855" cy="280724"/>
          </a:xfrm>
          <a:prstGeom prst="rect">
            <a:avLst/>
          </a:prstGeom>
        </p:spPr>
      </p:pic>
      <p:pic>
        <p:nvPicPr>
          <p:cNvPr id="20" name="Picture 8" descr="C:\Users\Group\AppData\Local\Temp\Rar$DI18.576\BarntumoÌˆrbanken.png">
            <a:extLst>
              <a:ext uri="{FF2B5EF4-FFF2-40B4-BE49-F238E27FC236}">
                <a16:creationId xmlns:a16="http://schemas.microsoft.com/office/drawing/2014/main" id="{F32D72D0-B989-3945-AB56-B4FE9973EC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426" y="3522347"/>
            <a:ext cx="1372030" cy="299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CEA2FF8-50A0-4C36-BA78-07ACE56784AA}"/>
              </a:ext>
            </a:extLst>
          </p:cNvPr>
          <p:cNvSpPr txBox="1">
            <a:spLocks/>
          </p:cNvSpPr>
          <p:nvPr/>
        </p:nvSpPr>
        <p:spPr>
          <a:xfrm>
            <a:off x="567756" y="574807"/>
            <a:ext cx="4862000" cy="701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70" normalizeH="0" baseline="0" noProof="0" dirty="0">
                <a:ln>
                  <a:noFill/>
                </a:ln>
                <a:solidFill>
                  <a:srgbClr val="1899D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More children with cancer will survive with targeted treatment</a:t>
            </a:r>
            <a:endParaRPr kumimoji="0" lang="aa-ET" sz="2000" b="1" i="0" u="none" strike="noStrike" kern="1200" cap="none" spc="70" normalizeH="0" baseline="0" noProof="0" dirty="0">
              <a:ln>
                <a:noFill/>
              </a:ln>
              <a:solidFill>
                <a:srgbClr val="1899D6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AE2E36F-86FB-9944-B24B-EF4DB51EA737}"/>
              </a:ext>
            </a:extLst>
          </p:cNvPr>
          <p:cNvSpPr txBox="1"/>
          <p:nvPr/>
        </p:nvSpPr>
        <p:spPr>
          <a:xfrm>
            <a:off x="610890" y="1510685"/>
            <a:ext cx="4704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aa-E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ation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</a:t>
            </a:r>
            <a:r>
              <a:rPr kumimoji="0" lang="aa-E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pilot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aa-E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</a:t>
            </a:r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y</a:t>
            </a:r>
            <a:r>
              <a:rPr kumimoji="0" lang="aa-E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aims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all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children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cancer access to precision medicine</a:t>
            </a:r>
            <a:endParaRPr kumimoji="0" lang="aa-E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Whole-genome sequencing (4 GMCs)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Targeted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therapy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Genetic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predisposition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a-E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E0E7C3F3-2405-4649-9897-FCFFDC1BCFCF}"/>
              </a:ext>
            </a:extLst>
          </p:cNvPr>
          <p:cNvSpPr txBox="1"/>
          <p:nvPr/>
        </p:nvSpPr>
        <p:spPr>
          <a:xfrm>
            <a:off x="707801" y="3803104"/>
            <a:ext cx="1277914" cy="409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support from</a:t>
            </a:r>
            <a:endParaRPr kumimoji="0" lang="aa-E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3" name="Grupp 12"/>
          <p:cNvGrpSpPr/>
          <p:nvPr/>
        </p:nvGrpSpPr>
        <p:grpSpPr>
          <a:xfrm rot="900000">
            <a:off x="5401709" y="402992"/>
            <a:ext cx="3016448" cy="3817598"/>
            <a:chOff x="2993944" y="574572"/>
            <a:chExt cx="3156112" cy="3994355"/>
          </a:xfrm>
        </p:grpSpPr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3944" y="574572"/>
              <a:ext cx="3156112" cy="39943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4572000" y="3253407"/>
              <a:ext cx="1529123" cy="1279902"/>
            </a:xfrm>
            <a:prstGeom prst="rect">
              <a:avLst/>
            </a:prstGeom>
          </p:spPr>
        </p:pic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93B974-C8F7-864F-9A2E-BA50B54C54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165" y="4480465"/>
            <a:ext cx="960003" cy="513996"/>
          </a:xfrm>
          <a:prstGeom prst="rect">
            <a:avLst/>
          </a:prstGeom>
        </p:spPr>
      </p:pic>
      <p:sp>
        <p:nvSpPr>
          <p:cNvPr id="21" name="Google Shape;285;p12">
            <a:extLst>
              <a:ext uri="{FF2B5EF4-FFF2-40B4-BE49-F238E27FC236}">
                <a16:creationId xmlns:a16="http://schemas.microsoft.com/office/drawing/2014/main" id="{90CC5DE0-235E-F74C-BF97-4073F5910027}"/>
              </a:ext>
            </a:extLst>
          </p:cNvPr>
          <p:cNvSpPr txBox="1">
            <a:spLocks/>
          </p:cNvSpPr>
          <p:nvPr/>
        </p:nvSpPr>
        <p:spPr>
          <a:xfrm>
            <a:off x="397732" y="4737463"/>
            <a:ext cx="230918" cy="207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6800" rIns="0" bIns="46800" rtlCol="0" anchor="ctr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fld id="{D9212D85-1ABA-FF4A-A75E-56B6336B3B00}" type="slidenum">
              <a:rPr lang="en-US" smtClean="0">
                <a:solidFill>
                  <a:srgbClr val="000000"/>
                </a:solidFill>
                <a:latin typeface="Calibri" panose="020F0502020204030204"/>
              </a:rPr>
              <a:pPr defTabSz="685800">
                <a:buClr>
                  <a:srgbClr val="000000"/>
                </a:buClr>
                <a:defRPr/>
              </a:pPr>
              <a:t>9</a:t>
            </a:fld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E9CE95C-693C-0946-ADE9-05F9393A7661}"/>
              </a:ext>
            </a:extLst>
          </p:cNvPr>
          <p:cNvSpPr txBox="1">
            <a:spLocks/>
          </p:cNvSpPr>
          <p:nvPr/>
        </p:nvSpPr>
        <p:spPr>
          <a:xfrm>
            <a:off x="790833" y="4747353"/>
            <a:ext cx="725748" cy="207850"/>
          </a:xfrm>
          <a:prstGeom prst="rect">
            <a:avLst/>
          </a:prstGeom>
        </p:spPr>
        <p:txBody>
          <a:bodyPr lIns="0" tIns="46800" rIns="0" bIns="4680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41722ADE-DD00-D047-9127-209DA12F337A}" type="datetime1">
              <a:rPr lang="sv-SE" smtClean="0">
                <a:solidFill>
                  <a:srgbClr val="000000"/>
                </a:solidFill>
                <a:cs typeface="Arial"/>
                <a:sym typeface="Arial"/>
              </a:rPr>
              <a:pPr defTabSz="685800">
                <a:defRPr/>
              </a:pPr>
              <a:t>2021-06-14</a:t>
            </a:fld>
            <a:endParaRPr lang="sv-SE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2" descr="Hyresstöd - Regeringen.se">
            <a:extLst>
              <a:ext uri="{FF2B5EF4-FFF2-40B4-BE49-F238E27FC236}">
                <a16:creationId xmlns:a16="http://schemas.microsoft.com/office/drawing/2014/main" id="{9E2B59D3-9876-1841-AFDA-4B4A2F8B8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56" b="35459"/>
          <a:stretch/>
        </p:blipFill>
        <p:spPr bwMode="auto">
          <a:xfrm>
            <a:off x="3261524" y="3816799"/>
            <a:ext cx="1434774" cy="4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8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MS-colors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009ADE"/>
      </a:accent1>
      <a:accent2>
        <a:srgbClr val="FF9400"/>
      </a:accent2>
      <a:accent3>
        <a:srgbClr val="666666"/>
      </a:accent3>
      <a:accent4>
        <a:srgbClr val="FF9400"/>
      </a:accent4>
      <a:accent5>
        <a:srgbClr val="0099DE"/>
      </a:accent5>
      <a:accent6>
        <a:srgbClr val="333333"/>
      </a:accent6>
      <a:hlink>
        <a:srgbClr val="0099DE"/>
      </a:hlink>
      <a:folHlink>
        <a:srgbClr val="FF94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elsk Grundmall.potx" id="{33773C0A-740C-440A-BC89-898608F48573}" vid="{F615758A-106E-488C-BE0A-A4B892D90127}"/>
    </a:ext>
  </a:extLst>
</a:theme>
</file>

<file path=ppt/theme/theme3.xml><?xml version="1.0" encoding="utf-8"?>
<a:theme xmlns:a="http://schemas.openxmlformats.org/drawingml/2006/main" name="bg - grå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grund_16_9" id="{EC96708A-1B74-E64B-9554-C9B1A15B0FD9}" vid="{AADD63E0-F1DC-644E-95EB-62895B029999}"/>
    </a:ext>
  </a:extLst>
</a:theme>
</file>

<file path=ppt/theme/theme4.xml><?xml version="1.0" encoding="utf-8"?>
<a:theme xmlns:a="http://schemas.openxmlformats.org/drawingml/2006/main" name="GMS-presentation-MALL">
  <a:themeElements>
    <a:clrScheme name="GMS-colors-RGB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1899D6"/>
      </a:accent1>
      <a:accent2>
        <a:srgbClr val="FF9300"/>
      </a:accent2>
      <a:accent3>
        <a:srgbClr val="666666"/>
      </a:accent3>
      <a:accent4>
        <a:srgbClr val="FF9400"/>
      </a:accent4>
      <a:accent5>
        <a:srgbClr val="1899D6"/>
      </a:accent5>
      <a:accent6>
        <a:srgbClr val="333333"/>
      </a:accent6>
      <a:hlink>
        <a:srgbClr val="1899D6"/>
      </a:hlink>
      <a:folHlink>
        <a:srgbClr val="FF9400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ma">
  <a:themeElements>
    <a:clrScheme name="GMS-colors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009ADE"/>
      </a:accent1>
      <a:accent2>
        <a:srgbClr val="FF9400"/>
      </a:accent2>
      <a:accent3>
        <a:srgbClr val="666666"/>
      </a:accent3>
      <a:accent4>
        <a:srgbClr val="FF9400"/>
      </a:accent4>
      <a:accent5>
        <a:srgbClr val="0099DE"/>
      </a:accent5>
      <a:accent6>
        <a:srgbClr val="333333"/>
      </a:accent6>
      <a:hlink>
        <a:srgbClr val="0099DE"/>
      </a:hlink>
      <a:folHlink>
        <a:srgbClr val="FF94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-tema">
  <a:themeElements>
    <a:clrScheme name="GMS-colors-RGB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1899D6"/>
      </a:accent1>
      <a:accent2>
        <a:srgbClr val="FF9300"/>
      </a:accent2>
      <a:accent3>
        <a:srgbClr val="666666"/>
      </a:accent3>
      <a:accent4>
        <a:srgbClr val="FF9400"/>
      </a:accent4>
      <a:accent5>
        <a:srgbClr val="1899D6"/>
      </a:accent5>
      <a:accent6>
        <a:srgbClr val="333333"/>
      </a:accent6>
      <a:hlink>
        <a:srgbClr val="1899D6"/>
      </a:hlink>
      <a:folHlink>
        <a:srgbClr val="FF94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ciLifeLab PPT_ligh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C947"/>
      </a:accent1>
      <a:accent2>
        <a:srgbClr val="045C64"/>
      </a:accent2>
      <a:accent3>
        <a:srgbClr val="4C979F"/>
      </a:accent3>
      <a:accent4>
        <a:srgbClr val="491F53"/>
      </a:accent4>
      <a:accent5>
        <a:srgbClr val="E5E5E5"/>
      </a:accent5>
      <a:accent6>
        <a:srgbClr val="A6A6A6"/>
      </a:accent6>
      <a:hlink>
        <a:srgbClr val="045B63"/>
      </a:hlink>
      <a:folHlink>
        <a:srgbClr val="045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ciLifeLab PPT_ligh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C947"/>
      </a:accent1>
      <a:accent2>
        <a:srgbClr val="045C64"/>
      </a:accent2>
      <a:accent3>
        <a:srgbClr val="4C979F"/>
      </a:accent3>
      <a:accent4>
        <a:srgbClr val="491F53"/>
      </a:accent4>
      <a:accent5>
        <a:srgbClr val="E5E5E5"/>
      </a:accent5>
      <a:accent6>
        <a:srgbClr val="A6A6A6"/>
      </a:accent6>
      <a:hlink>
        <a:srgbClr val="045B63"/>
      </a:hlink>
      <a:folHlink>
        <a:srgbClr val="045C64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">
  <a:themeElements>
    <a:clrScheme name="JIM 1">
      <a:dk1>
        <a:srgbClr val="000000"/>
      </a:dk1>
      <a:lt1>
        <a:srgbClr val="FFFFFF"/>
      </a:lt1>
      <a:dk2>
        <a:srgbClr val="32525E"/>
      </a:dk2>
      <a:lt2>
        <a:srgbClr val="DDE4E6"/>
      </a:lt2>
      <a:accent1>
        <a:srgbClr val="D40032"/>
      </a:accent1>
      <a:accent2>
        <a:srgbClr val="D40032"/>
      </a:accent2>
      <a:accent3>
        <a:srgbClr val="D40032"/>
      </a:accent3>
      <a:accent4>
        <a:srgbClr val="D40032"/>
      </a:accent4>
      <a:accent5>
        <a:srgbClr val="D40032"/>
      </a:accent5>
      <a:accent6>
        <a:srgbClr val="D40032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IM template K5" id="{5CECF34E-9737-7742-B0F1-7B60A5B28475}" vid="{C3AEF45B-789A-9A43-A2AF-6D648B3210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12971</TotalTime>
  <Words>372</Words>
  <Application>Microsoft Macintosh PowerPoint</Application>
  <PresentationFormat>On-screen Show (16:9)</PresentationFormat>
  <Paragraphs>96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Bold</vt:lpstr>
      <vt:lpstr>Arial Narrow</vt:lpstr>
      <vt:lpstr>Avenir Next Condensed Regular</vt:lpstr>
      <vt:lpstr>Calibri</vt:lpstr>
      <vt:lpstr>Century Gothic</vt:lpstr>
      <vt:lpstr>Helvetica</vt:lpstr>
      <vt:lpstr>Systemtypsnitt</vt:lpstr>
      <vt:lpstr>Wingdings</vt:lpstr>
      <vt:lpstr>Office-tema</vt:lpstr>
      <vt:lpstr>Default Theme</vt:lpstr>
      <vt:lpstr>bg - grå bård</vt:lpstr>
      <vt:lpstr>GMS-presentation-MALL</vt:lpstr>
      <vt:lpstr>1_Office-tema</vt:lpstr>
      <vt:lpstr>3_Office-tema</vt:lpstr>
      <vt:lpstr>SciLifeLab PPT_light</vt:lpstr>
      <vt:lpstr>1_SciLifeLab PPT_light</vt:lpstr>
      <vt:lpstr>Content</vt:lpstr>
      <vt:lpstr>  Genomic Medicine Sweden </vt:lpstr>
      <vt:lpstr>Precision diagnostics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Eddie Söderholm</dc:creator>
  <cp:lastModifiedBy>Richard Rosenquist Brandell</cp:lastModifiedBy>
  <cp:revision>194</cp:revision>
  <cp:lastPrinted>2021-03-29T12:03:09Z</cp:lastPrinted>
  <dcterms:created xsi:type="dcterms:W3CDTF">2019-03-11T08:38:26Z</dcterms:created>
  <dcterms:modified xsi:type="dcterms:W3CDTF">2021-06-14T13:20:11Z</dcterms:modified>
</cp:coreProperties>
</file>