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4"/>
  </p:sldMasterIdLst>
  <p:notesMasterIdLst>
    <p:notesMasterId r:id="rId16"/>
  </p:notesMasterIdLst>
  <p:sldIdLst>
    <p:sldId id="272" r:id="rId5"/>
    <p:sldId id="310" r:id="rId6"/>
    <p:sldId id="314" r:id="rId7"/>
    <p:sldId id="270" r:id="rId8"/>
    <p:sldId id="318" r:id="rId9"/>
    <p:sldId id="321" r:id="rId10"/>
    <p:sldId id="353" r:id="rId11"/>
    <p:sldId id="354" r:id="rId12"/>
    <p:sldId id="355" r:id="rId13"/>
    <p:sldId id="257" r:id="rId14"/>
    <p:sldId id="330" r:id="rId15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Raths" initials="SR" lastIdx="1" clrIdx="0">
    <p:extLst>
      <p:ext uri="{19B8F6BF-5375-455C-9EA6-DF929625EA0E}">
        <p15:presenceInfo xmlns:p15="http://schemas.microsoft.com/office/powerpoint/2012/main" userId="Susan Rath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3CF"/>
    <a:srgbClr val="C9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32E21-1692-439C-A96A-C7487C4603E9}" type="datetimeFigureOut">
              <a:rPr lang="da-DK" smtClean="0"/>
              <a:t>11-06-2021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3FFD7-B45C-4D18-A3C6-2F8AC850A5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596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3FFD7-B45C-4D18-A3C6-2F8AC850A50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613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3FFD7-B45C-4D18-A3C6-2F8AC850A50B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40553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BB746-6C9F-47BE-B881-A56BA088D1EB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2349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BB746-6C9F-47BE-B881-A56BA088D1E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415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BB746-6C9F-47BE-B881-A56BA088D1EB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468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3FFD7-B45C-4D18-A3C6-2F8AC850A50B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7282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BB746-6C9F-47BE-B881-A56BA088D1E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2189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BB746-6C9F-47BE-B881-A56BA088D1EB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3621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BB746-6C9F-47BE-B881-A56BA088D1EB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720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BB746-6C9F-47BE-B881-A56BA088D1E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5062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BB746-6C9F-47BE-B881-A56BA088D1EB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71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8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2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1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3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91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2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36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2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4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1" r:id="rId6"/>
    <p:sldLayoutId id="2147483747" r:id="rId7"/>
    <p:sldLayoutId id="2147483748" r:id="rId8"/>
    <p:sldLayoutId id="2147483749" r:id="rId9"/>
    <p:sldLayoutId id="2147483750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jp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12" Type="http://schemas.openxmlformats.org/officeDocument/2006/relationships/image" Target="../media/image2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linkedin.com/company/37803411" TargetMode="External"/><Relationship Id="rId4" Type="http://schemas.openxmlformats.org/officeDocument/2006/relationships/hyperlink" Target="https://biomarker.n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38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40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Kuva 4" descr="Kuva, joka sisältää kohteen pöytä, istuminen, lautanen, pari&#10;&#10;Kuvaus luotu automaattisesti">
            <a:extLst>
              <a:ext uri="{FF2B5EF4-FFF2-40B4-BE49-F238E27FC236}">
                <a16:creationId xmlns:a16="http://schemas.microsoft.com/office/drawing/2014/main" id="{5D2C7CCF-B687-4FA4-A818-22355D1FD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" b="41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77" name="Rectangle 4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2FBB5AC-1386-46CB-A398-DBDB8E10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Tools for </a:t>
            </a:r>
            <a:br>
              <a:rPr lang="en-US" sz="5400" dirty="0"/>
            </a:br>
            <a:r>
              <a:rPr lang="en-US" sz="5400" dirty="0"/>
              <a:t>Biomarker Commercialization</a:t>
            </a:r>
          </a:p>
        </p:txBody>
      </p:sp>
      <p:cxnSp>
        <p:nvCxnSpPr>
          <p:cNvPr id="78" name="Straight Connector 44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733B1AFC-0D44-4458-AA92-BA2E1441E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91" y="5989908"/>
            <a:ext cx="3556204" cy="96421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C793740-799F-4DA8-8EE8-1F455A809983}"/>
              </a:ext>
            </a:extLst>
          </p:cNvPr>
          <p:cNvSpPr txBox="1"/>
          <p:nvPr/>
        </p:nvSpPr>
        <p:spPr>
          <a:xfrm>
            <a:off x="3393881" y="4196207"/>
            <a:ext cx="6213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The BIC and BIC BRIDGE Projects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68C7156-5F32-4A41-8B84-81E7C19C9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614" y="-508340"/>
            <a:ext cx="4926675" cy="355860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47D886A-315B-461A-BEBC-EE7B76D76FDC}"/>
              </a:ext>
            </a:extLst>
          </p:cNvPr>
          <p:cNvSpPr txBox="1"/>
          <p:nvPr/>
        </p:nvSpPr>
        <p:spPr>
          <a:xfrm>
            <a:off x="7832035" y="5628954"/>
            <a:ext cx="3988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Valerie Daussin Laurent</a:t>
            </a:r>
          </a:p>
          <a:p>
            <a:r>
              <a:rPr lang="da-DK" dirty="0"/>
              <a:t>Aalborg University Hospital</a:t>
            </a:r>
          </a:p>
          <a:p>
            <a:r>
              <a:rPr lang="da-DK" dirty="0"/>
              <a:t>Project </a:t>
            </a:r>
            <a:r>
              <a:rPr lang="da-DK" dirty="0" err="1"/>
              <a:t>Leader</a:t>
            </a:r>
            <a:r>
              <a:rPr lang="da-DK" dirty="0"/>
              <a:t> BIC and BIC BRIDGE</a:t>
            </a:r>
          </a:p>
        </p:txBody>
      </p:sp>
    </p:spTree>
    <p:extLst>
      <p:ext uri="{BB962C8B-B14F-4D97-AF65-F5344CB8AC3E}">
        <p14:creationId xmlns:p14="http://schemas.microsoft.com/office/powerpoint/2010/main" val="51359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sisä, ikkuna, henkilö, pöytä&#10;&#10;Kuvaus luotu automaattisesti">
            <a:extLst>
              <a:ext uri="{FF2B5EF4-FFF2-40B4-BE49-F238E27FC236}">
                <a16:creationId xmlns:a16="http://schemas.microsoft.com/office/drawing/2014/main" id="{F869E2EC-0BC2-46D1-9B34-2D4A7E20D0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1" r="12789" b="2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72CBA57-8647-41EA-960A-E0294176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859536"/>
            <a:ext cx="4832802" cy="1243584"/>
          </a:xfrm>
        </p:spPr>
        <p:txBody>
          <a:bodyPr>
            <a:normAutofit/>
          </a:bodyPr>
          <a:lstStyle/>
          <a:p>
            <a:r>
              <a:rPr lang="da-DK" sz="3400" dirty="0"/>
              <a:t>Project Partners and Funding</a:t>
            </a:r>
            <a:endParaRPr lang="fi-FI" sz="3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185062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A434C9-3DF0-4B41-8B13-D370847C0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2285293"/>
            <a:ext cx="5424438" cy="3891670"/>
          </a:xfrm>
        </p:spPr>
        <p:txBody>
          <a:bodyPr>
            <a:normAutofit/>
          </a:bodyPr>
          <a:lstStyle/>
          <a:p>
            <a:r>
              <a:rPr lang="fi-FI" sz="2000" dirty="0"/>
              <a:t>A </a:t>
            </a:r>
            <a:r>
              <a:rPr lang="fi-FI" sz="2000" dirty="0" err="1"/>
              <a:t>transnational</a:t>
            </a:r>
            <a:r>
              <a:rPr lang="fi-FI" sz="2000" dirty="0"/>
              <a:t> </a:t>
            </a:r>
            <a:r>
              <a:rPr lang="fi-FI" sz="2000" dirty="0" err="1"/>
              <a:t>cooperation</a:t>
            </a:r>
            <a:r>
              <a:rPr lang="fi-FI" sz="2000" dirty="0"/>
              <a:t> </a:t>
            </a:r>
            <a:r>
              <a:rPr lang="en-US" sz="2000" dirty="0"/>
              <a:t>of </a:t>
            </a:r>
            <a:r>
              <a:rPr lang="en-US" sz="2000" i="1" dirty="0"/>
              <a:t>3 research </a:t>
            </a:r>
            <a:r>
              <a:rPr lang="en-US" sz="2000" dirty="0"/>
              <a:t>and </a:t>
            </a:r>
            <a:r>
              <a:rPr lang="en-US" sz="2000" i="1" dirty="0"/>
              <a:t>5 cluster </a:t>
            </a:r>
            <a:r>
              <a:rPr lang="en-US" sz="2000" dirty="0"/>
              <a:t>organizations in the Baltic Sea Region: </a:t>
            </a:r>
            <a:r>
              <a:rPr lang="en-US" sz="2000" b="1" dirty="0"/>
              <a:t>Denmark</a:t>
            </a:r>
            <a:r>
              <a:rPr lang="en-US" sz="2000" dirty="0"/>
              <a:t> (Coordination: Aalborg University Hospital), </a:t>
            </a:r>
            <a:r>
              <a:rPr lang="en-US" sz="2000" b="1" dirty="0"/>
              <a:t>Estonia</a:t>
            </a:r>
            <a:r>
              <a:rPr lang="en-US" sz="2000" dirty="0"/>
              <a:t>, </a:t>
            </a:r>
            <a:r>
              <a:rPr lang="en-US" sz="2000" b="1" dirty="0"/>
              <a:t>Finland</a:t>
            </a:r>
            <a:r>
              <a:rPr lang="en-US" sz="2000" dirty="0"/>
              <a:t>, </a:t>
            </a:r>
            <a:r>
              <a:rPr lang="en-US" sz="2000" b="1" dirty="0"/>
              <a:t>Germany</a:t>
            </a:r>
            <a:r>
              <a:rPr lang="en-US" sz="2000" dirty="0"/>
              <a:t>, </a:t>
            </a:r>
            <a:r>
              <a:rPr lang="en-US" sz="2000" b="1" dirty="0"/>
              <a:t>Lithuania</a:t>
            </a:r>
            <a:r>
              <a:rPr lang="en-US" sz="2000" dirty="0"/>
              <a:t>, </a:t>
            </a:r>
            <a:r>
              <a:rPr lang="en-US" sz="2000" b="1" dirty="0"/>
              <a:t>Poland </a:t>
            </a:r>
          </a:p>
          <a:p>
            <a:r>
              <a:rPr lang="en-US" sz="2000" dirty="0"/>
              <a:t>Project budget is EUR 2,55 million and it is co-financed by the European Regional Development Fund through the Interreg Baltic Sea Region </a:t>
            </a:r>
            <a:r>
              <a:rPr lang="en-US" sz="2000" dirty="0" err="1"/>
              <a:t>Programme</a:t>
            </a:r>
            <a:r>
              <a:rPr lang="en-US" sz="2000" dirty="0"/>
              <a:t> with EUR 1,96 million. 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75280797-1604-4760-8540-C3F1F6835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260" y="5206684"/>
            <a:ext cx="1470577" cy="72390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77B01225-8C77-4351-BFD4-077DDF074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201" y="5201806"/>
            <a:ext cx="1796392" cy="728785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3F53CD9D-B9AE-4F26-9FE8-E04DED97E6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8041" y="3598578"/>
            <a:ext cx="1276597" cy="709220"/>
          </a:xfrm>
          <a:prstGeom prst="rect">
            <a:avLst/>
          </a:prstGeom>
        </p:spPr>
      </p:pic>
      <p:pic>
        <p:nvPicPr>
          <p:cNvPr id="23" name="Kuva 22" descr="Kuva, joka sisältää kohteen veitsi&#10;&#10;Kuvaus luotu automaattisesti">
            <a:extLst>
              <a:ext uri="{FF2B5EF4-FFF2-40B4-BE49-F238E27FC236}">
                <a16:creationId xmlns:a16="http://schemas.microsoft.com/office/drawing/2014/main" id="{3C7B57C7-3CC1-4405-ABD3-CC3A869E5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558" y="4231128"/>
            <a:ext cx="2126598" cy="602595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ABE26B0-7651-44F3-A629-7CA3FD5A9F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7732" y="3640011"/>
            <a:ext cx="1701605" cy="571598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630C1266-7E90-4F42-9A37-D4C35A90B3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86" y="4300753"/>
            <a:ext cx="1187092" cy="7776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DC141A7-C6F4-4173-BDBD-8ACE36CCFE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929" y="5109791"/>
            <a:ext cx="2204776" cy="820800"/>
          </a:xfrm>
          <a:prstGeom prst="rect">
            <a:avLst/>
          </a:prstGeom>
        </p:spPr>
      </p:pic>
      <p:pic>
        <p:nvPicPr>
          <p:cNvPr id="7" name="Grafik 6" descr="Ein Bild, das Uhr, Zeichnung enthält.&#10;&#10;Automatisch generierte Beschreibung">
            <a:extLst>
              <a:ext uri="{FF2B5EF4-FFF2-40B4-BE49-F238E27FC236}">
                <a16:creationId xmlns:a16="http://schemas.microsoft.com/office/drawing/2014/main" id="{FD747C93-67D3-4076-BF52-4E44C2358F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593" y="4431585"/>
            <a:ext cx="2039448" cy="571598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F4BA862-621B-46D7-8E28-4F96A4E520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5" y="5703986"/>
            <a:ext cx="4586554" cy="1243584"/>
          </a:xfrm>
          <a:prstGeom prst="rect">
            <a:avLst/>
          </a:prstGeom>
        </p:spPr>
      </p:pic>
      <p:pic>
        <p:nvPicPr>
          <p:cNvPr id="13" name="Kuva 1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1EC1588B-E988-43C0-85A6-D8F15E581C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61" y="3563900"/>
            <a:ext cx="1833192" cy="59471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BE8E895-83C2-41D4-AFEF-B099F38A1C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2259" y="5865071"/>
            <a:ext cx="1549877" cy="109238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338EA5A-6ECB-4FDF-8232-3C85479B0C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71335" y="6104321"/>
            <a:ext cx="1304123" cy="59140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EC9ECCA-F6D3-49A8-90E5-41614F3C03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09834" y="6002794"/>
            <a:ext cx="1396105" cy="816935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7F1F080-ED9D-4685-895E-35445C73727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68745" y="1512783"/>
            <a:ext cx="3688400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6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öytä, istuminen, lautanen, pari&#10;&#10;Kuvaus luotu automaattisesti">
            <a:extLst>
              <a:ext uri="{FF2B5EF4-FFF2-40B4-BE49-F238E27FC236}">
                <a16:creationId xmlns:a16="http://schemas.microsoft.com/office/drawing/2014/main" id="{2815EED0-64B9-4F80-9DA4-31354DBCB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643A523-8F30-4828-8EDF-2F7EE7B4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4"/>
            <a:ext cx="9144000" cy="35526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4500" dirty="0"/>
            </a:br>
            <a:r>
              <a:rPr lang="en-US" sz="6000" dirty="0">
                <a:hlinkClick r:id="rId4"/>
              </a:rPr>
              <a:t>biomarker.nu</a:t>
            </a:r>
            <a:br>
              <a:rPr lang="en-US" sz="4500" dirty="0"/>
            </a:br>
            <a:br>
              <a:rPr lang="en-US" sz="4500" dirty="0"/>
            </a:br>
            <a:r>
              <a:rPr lang="en-US" sz="2800" dirty="0"/>
              <a:t>follow us on </a:t>
            </a:r>
            <a:r>
              <a:rPr lang="en-US" sz="2800" dirty="0">
                <a:hlinkClick r:id="rId5"/>
              </a:rPr>
              <a:t>LinkedIn</a:t>
            </a:r>
            <a:r>
              <a:rPr lang="en-US" sz="2800" dirty="0"/>
              <a:t>:</a:t>
            </a:r>
            <a:br>
              <a:rPr lang="en-US" sz="2800" dirty="0"/>
            </a:br>
            <a:r>
              <a:rPr lang="en-US" sz="900" dirty="0"/>
              <a:t>-</a:t>
            </a:r>
            <a:br>
              <a:rPr lang="en-US" sz="2800" dirty="0"/>
            </a:br>
            <a:r>
              <a:rPr lang="en-US" sz="2000" dirty="0"/>
              <a:t>BIC Biomarker Commercialization - now BIC BRIDGE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787D17C-A4BD-4851-AFC5-7D33543AE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753" y="-917681"/>
            <a:ext cx="4932091" cy="355427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D765596-170B-4BEB-9734-0853443AC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3611" y="1517987"/>
            <a:ext cx="356037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4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6" descr="Kuva, joka sisältää kohteen pöytä, istuminen, lautanen, pari&#10;&#10;Kuvaus luotu automaattisesti">
            <a:extLst>
              <a:ext uri="{FF2B5EF4-FFF2-40B4-BE49-F238E27FC236}">
                <a16:creationId xmlns:a16="http://schemas.microsoft.com/office/drawing/2014/main" id="{EFDBF69B-C2B2-4105-A720-F9C8B7872F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" r="31630" b="284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6CC1296-D5FD-4349-A1F6-785378510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229" y="198037"/>
            <a:ext cx="3560373" cy="963251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9E19519-30DA-48CE-B6B6-7676634B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59" y="1013776"/>
            <a:ext cx="11767186" cy="645347"/>
          </a:xfrm>
        </p:spPr>
        <p:txBody>
          <a:bodyPr anchor="b">
            <a:noAutofit/>
          </a:bodyPr>
          <a:lstStyle/>
          <a:p>
            <a:r>
              <a:rPr lang="da-DK" sz="4800" dirty="0"/>
              <a:t>The </a:t>
            </a:r>
            <a:r>
              <a:rPr lang="da-DK" sz="4800" dirty="0" err="1"/>
              <a:t>Need</a:t>
            </a:r>
            <a:r>
              <a:rPr lang="da-DK" sz="4800" dirty="0"/>
              <a:t>, the Market and the </a:t>
            </a:r>
            <a:r>
              <a:rPr lang="da-DK" sz="4800" dirty="0" err="1"/>
              <a:t>challenges</a:t>
            </a:r>
            <a:endParaRPr lang="fi-FI" sz="4800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B36E660-0A68-452C-A500-A7E3872E7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3225" y="4919072"/>
            <a:ext cx="3688400" cy="2664183"/>
          </a:xfrm>
          <a:prstGeom prst="rect">
            <a:avLst/>
          </a:prstGeom>
        </p:spPr>
      </p:pic>
      <p:sp>
        <p:nvSpPr>
          <p:cNvPr id="14" name="Tekstin paikkamerkki 4">
            <a:extLst>
              <a:ext uri="{FF2B5EF4-FFF2-40B4-BE49-F238E27FC236}">
                <a16:creationId xmlns:a16="http://schemas.microsoft.com/office/drawing/2014/main" id="{88418749-E64B-4EE4-A837-C3079D553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97" y="1682919"/>
            <a:ext cx="9087110" cy="369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395903" indent="0" algn="l" defTabSz="914400" rtl="0" eaLnBrk="1" latinLnBrk="0" hangingPunct="1">
              <a:lnSpc>
                <a:spcPts val="156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560"/>
              </a:lnSpc>
              <a:spcBef>
                <a:spcPts val="500"/>
              </a:spcBef>
              <a:buClr>
                <a:srgbClr val="16419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56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56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Biomarkers can be used for a range of diagnostic applications. </a:t>
            </a:r>
            <a:r>
              <a:rPr lang="en-US" sz="2000" b="1" dirty="0"/>
              <a:t>Lab test results inform 60% – 70% of all critical clinical decisions</a:t>
            </a:r>
            <a:r>
              <a:rPr lang="en-US" sz="2000" dirty="0"/>
              <a:t>, such as whether to admit, discharge and/or initiate therapy for a patient. Biomarkers are also  important in the development of new drugs. </a:t>
            </a:r>
          </a:p>
          <a:p>
            <a:pPr marL="0" indent="0" algn="r">
              <a:buNone/>
            </a:pPr>
            <a:r>
              <a:rPr lang="en-US" sz="1400" dirty="0"/>
              <a:t>Source: marketandmarkets.com , </a:t>
            </a:r>
            <a:r>
              <a:rPr lang="en-US" sz="1400" dirty="0" err="1"/>
              <a:t>Kalorama</a:t>
            </a:r>
            <a:r>
              <a:rPr lang="en-US" sz="1400" dirty="0"/>
              <a:t> information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da-DK" sz="2000" dirty="0" err="1"/>
              <a:t>Despite</a:t>
            </a:r>
            <a:r>
              <a:rPr lang="da-DK" sz="2000" dirty="0"/>
              <a:t> </a:t>
            </a:r>
            <a:r>
              <a:rPr lang="en-US" sz="2000" dirty="0"/>
              <a:t>several 100,000 publications describing candidate biomarkers, the mere fraction of these that ever progress to clinical practice is of 1% </a:t>
            </a:r>
          </a:p>
          <a:p>
            <a:pPr marL="0" indent="0">
              <a:buNone/>
            </a:pPr>
            <a:r>
              <a:rPr lang="en-US" sz="1400" dirty="0"/>
              <a:t>Source: Kern SE. Why your new cancer biomarker may never work….Cancer Res. 72, 6097–6101 (2012).</a:t>
            </a:r>
          </a:p>
          <a:p>
            <a:pPr marL="0" indent="0">
              <a:buNone/>
            </a:pPr>
            <a:endParaRPr lang="da-DK" sz="1600" dirty="0"/>
          </a:p>
          <a:p>
            <a:r>
              <a:rPr lang="da-DK" sz="2000" dirty="0"/>
              <a:t>How do </a:t>
            </a:r>
            <a:r>
              <a:rPr lang="da-DK" sz="2000" dirty="0" err="1"/>
              <a:t>you</a:t>
            </a:r>
            <a:r>
              <a:rPr lang="da-DK" sz="2000" dirty="0"/>
              <a:t> </a:t>
            </a:r>
            <a:r>
              <a:rPr lang="da-DK" sz="2000" dirty="0" err="1"/>
              <a:t>translate</a:t>
            </a:r>
            <a:r>
              <a:rPr lang="da-DK" sz="2000" dirty="0"/>
              <a:t> a biomarker </a:t>
            </a:r>
            <a:r>
              <a:rPr lang="da-DK" sz="2000" dirty="0" err="1"/>
              <a:t>discovery</a:t>
            </a:r>
            <a:r>
              <a:rPr lang="da-DK" sz="2000" dirty="0"/>
              <a:t> from lab to </a:t>
            </a:r>
            <a:r>
              <a:rPr lang="da-DK" sz="2000" dirty="0" err="1"/>
              <a:t>clinical</a:t>
            </a:r>
            <a:r>
              <a:rPr lang="da-DK" sz="2000" dirty="0"/>
              <a:t> </a:t>
            </a:r>
            <a:r>
              <a:rPr lang="da-DK" sz="2000" dirty="0" err="1"/>
              <a:t>setting</a:t>
            </a:r>
            <a:r>
              <a:rPr lang="da-DK" sz="2000" dirty="0"/>
              <a:t>?</a:t>
            </a:r>
          </a:p>
          <a:p>
            <a:r>
              <a:rPr lang="da-DK" sz="2000" dirty="0"/>
              <a:t>How to </a:t>
            </a:r>
            <a:r>
              <a:rPr lang="da-DK" sz="2000" dirty="0" err="1"/>
              <a:t>ensure</a:t>
            </a:r>
            <a:r>
              <a:rPr lang="da-DK" sz="2000" dirty="0"/>
              <a:t> efficient </a:t>
            </a:r>
            <a:r>
              <a:rPr lang="da-DK" sz="2000" dirty="0" err="1"/>
              <a:t>validation</a:t>
            </a:r>
            <a:r>
              <a:rPr lang="da-DK" sz="2000" dirty="0"/>
              <a:t> </a:t>
            </a:r>
            <a:r>
              <a:rPr lang="da-DK" sz="2000" dirty="0" err="1"/>
              <a:t>phase</a:t>
            </a:r>
            <a:r>
              <a:rPr lang="da-DK" sz="2000" dirty="0"/>
              <a:t> and generation of valid data?</a:t>
            </a:r>
          </a:p>
          <a:p>
            <a:r>
              <a:rPr lang="da-DK" sz="2000" dirty="0"/>
              <a:t>How to </a:t>
            </a:r>
            <a:r>
              <a:rPr lang="da-DK" sz="2000" dirty="0" err="1"/>
              <a:t>ensure</a:t>
            </a:r>
            <a:r>
              <a:rPr lang="da-DK" sz="2000" dirty="0"/>
              <a:t> </a:t>
            </a:r>
            <a:r>
              <a:rPr lang="da-DK" sz="2000" dirty="0" err="1"/>
              <a:t>that</a:t>
            </a:r>
            <a:r>
              <a:rPr lang="da-DK" sz="2000" dirty="0"/>
              <a:t> the researchers have </a:t>
            </a:r>
            <a:r>
              <a:rPr lang="da-DK" sz="2000" dirty="0" err="1"/>
              <a:t>adequate</a:t>
            </a:r>
            <a:r>
              <a:rPr lang="da-DK" sz="2000" dirty="0"/>
              <a:t> </a:t>
            </a:r>
            <a:r>
              <a:rPr lang="da-DK" sz="2000" dirty="0" err="1"/>
              <a:t>knowledge</a:t>
            </a:r>
            <a:r>
              <a:rPr lang="da-DK" sz="2000" dirty="0"/>
              <a:t> </a:t>
            </a:r>
            <a:r>
              <a:rPr lang="da-DK" sz="2000" dirty="0" err="1"/>
              <a:t>about</a:t>
            </a:r>
            <a:r>
              <a:rPr lang="da-DK" sz="2000" dirty="0"/>
              <a:t> the </a:t>
            </a:r>
            <a:r>
              <a:rPr lang="da-DK" sz="2000" dirty="0" err="1"/>
              <a:t>commercialization</a:t>
            </a:r>
            <a:r>
              <a:rPr lang="da-DK" sz="2000" dirty="0"/>
              <a:t> of biomarkers?</a:t>
            </a:r>
          </a:p>
          <a:p>
            <a:r>
              <a:rPr lang="da-DK" sz="2000" dirty="0"/>
              <a:t>How </a:t>
            </a:r>
            <a:r>
              <a:rPr lang="da-DK" sz="2000" dirty="0" err="1"/>
              <a:t>does</a:t>
            </a:r>
            <a:r>
              <a:rPr lang="da-DK" sz="2000" dirty="0"/>
              <a:t> a </a:t>
            </a:r>
            <a:r>
              <a:rPr lang="da-DK" sz="2000" dirty="0" err="1"/>
              <a:t>Technolgy</a:t>
            </a:r>
            <a:r>
              <a:rPr lang="da-DK" sz="2000" dirty="0"/>
              <a:t> Transfer Office (TTO) </a:t>
            </a:r>
            <a:r>
              <a:rPr lang="da-DK" sz="2000" dirty="0" err="1"/>
              <a:t>select</a:t>
            </a:r>
            <a:r>
              <a:rPr lang="da-DK" sz="2000" dirty="0"/>
              <a:t> the </a:t>
            </a:r>
            <a:r>
              <a:rPr lang="da-DK" sz="2000" dirty="0" err="1"/>
              <a:t>best</a:t>
            </a:r>
            <a:r>
              <a:rPr lang="da-DK" sz="2000" dirty="0"/>
              <a:t> biomarkers </a:t>
            </a:r>
            <a:r>
              <a:rPr lang="da-DK" sz="2000" dirty="0" err="1"/>
              <a:t>projects</a:t>
            </a:r>
            <a:r>
              <a:rPr lang="da-DK" sz="2000" dirty="0"/>
              <a:t> for </a:t>
            </a:r>
            <a:r>
              <a:rPr lang="da-DK" sz="2000" dirty="0" err="1"/>
              <a:t>commecialization</a:t>
            </a:r>
            <a:r>
              <a:rPr lang="da-DK" sz="2000" dirty="0"/>
              <a:t>?</a:t>
            </a:r>
          </a:p>
          <a:p>
            <a:r>
              <a:rPr lang="da-DK" sz="2000" dirty="0"/>
              <a:t>How to provide relevant </a:t>
            </a:r>
            <a:r>
              <a:rPr lang="da-DK" sz="2000" dirty="0" err="1"/>
              <a:t>documentation</a:t>
            </a:r>
            <a:r>
              <a:rPr lang="da-DK" sz="2000" dirty="0"/>
              <a:t> to </a:t>
            </a:r>
            <a:r>
              <a:rPr lang="da-DK" sz="2000" dirty="0" err="1"/>
              <a:t>industry</a:t>
            </a:r>
            <a:r>
              <a:rPr lang="da-DK" sz="2000" dirty="0"/>
              <a:t> or investors?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714B6193-1237-4A49-906C-C85E431C16CC}"/>
              </a:ext>
            </a:extLst>
          </p:cNvPr>
          <p:cNvSpPr txBox="1"/>
          <p:nvPr/>
        </p:nvSpPr>
        <p:spPr>
          <a:xfrm>
            <a:off x="9303225" y="2032954"/>
            <a:ext cx="2658378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b="1" i="1" dirty="0">
                <a:ea typeface="+mn-lt"/>
                <a:cs typeface="+mn-lt"/>
              </a:rPr>
              <a:t>Biomarker definition:</a:t>
            </a:r>
          </a:p>
          <a:p>
            <a:r>
              <a:rPr lang="da-DK" i="1" dirty="0">
                <a:ea typeface="+mn-lt"/>
                <a:cs typeface="+mn-lt"/>
              </a:rPr>
              <a:t>A </a:t>
            </a:r>
            <a:r>
              <a:rPr lang="da-DK" i="1" dirty="0" err="1">
                <a:ea typeface="+mn-lt"/>
                <a:cs typeface="+mn-lt"/>
              </a:rPr>
              <a:t>biological</a:t>
            </a:r>
            <a:r>
              <a:rPr lang="da-DK" i="1" dirty="0">
                <a:ea typeface="+mn-lt"/>
                <a:cs typeface="+mn-lt"/>
              </a:rPr>
              <a:t> </a:t>
            </a:r>
            <a:r>
              <a:rPr lang="da-DK" i="1" dirty="0" err="1">
                <a:ea typeface="+mn-lt"/>
                <a:cs typeface="+mn-lt"/>
              </a:rPr>
              <a:t>molecule</a:t>
            </a:r>
            <a:r>
              <a:rPr lang="da-DK" i="1" dirty="0">
                <a:ea typeface="+mn-lt"/>
                <a:cs typeface="+mn-lt"/>
              </a:rPr>
              <a:t> </a:t>
            </a:r>
            <a:r>
              <a:rPr lang="da-DK" i="1" dirty="0" err="1">
                <a:ea typeface="+mn-lt"/>
                <a:cs typeface="+mn-lt"/>
              </a:rPr>
              <a:t>found</a:t>
            </a:r>
            <a:r>
              <a:rPr lang="da-DK" i="1" dirty="0">
                <a:ea typeface="+mn-lt"/>
                <a:cs typeface="+mn-lt"/>
              </a:rPr>
              <a:t> in </a:t>
            </a:r>
            <a:r>
              <a:rPr lang="da-DK" i="1" dirty="0" err="1">
                <a:ea typeface="+mn-lt"/>
                <a:cs typeface="+mn-lt"/>
              </a:rPr>
              <a:t>blood</a:t>
            </a:r>
            <a:r>
              <a:rPr lang="da-DK" i="1" dirty="0">
                <a:ea typeface="+mn-lt"/>
                <a:cs typeface="+mn-lt"/>
              </a:rPr>
              <a:t>, </a:t>
            </a:r>
            <a:r>
              <a:rPr lang="da-DK" i="1" dirty="0" err="1">
                <a:ea typeface="+mn-lt"/>
                <a:cs typeface="+mn-lt"/>
              </a:rPr>
              <a:t>other</a:t>
            </a:r>
            <a:r>
              <a:rPr lang="da-DK" i="1" dirty="0">
                <a:ea typeface="+mn-lt"/>
                <a:cs typeface="+mn-lt"/>
              </a:rPr>
              <a:t> body fluids, or </a:t>
            </a:r>
            <a:r>
              <a:rPr lang="da-DK" i="1" dirty="0" err="1">
                <a:ea typeface="+mn-lt"/>
                <a:cs typeface="+mn-lt"/>
              </a:rPr>
              <a:t>tissues</a:t>
            </a:r>
            <a:r>
              <a:rPr lang="da-DK" i="1" dirty="0">
                <a:ea typeface="+mn-lt"/>
                <a:cs typeface="+mn-lt"/>
              </a:rPr>
              <a:t> </a:t>
            </a:r>
            <a:r>
              <a:rPr lang="da-DK" i="1" dirty="0" err="1">
                <a:ea typeface="+mn-lt"/>
                <a:cs typeface="+mn-lt"/>
              </a:rPr>
              <a:t>that</a:t>
            </a:r>
            <a:r>
              <a:rPr lang="da-DK" i="1" dirty="0">
                <a:ea typeface="+mn-lt"/>
                <a:cs typeface="+mn-lt"/>
              </a:rPr>
              <a:t> </a:t>
            </a:r>
            <a:r>
              <a:rPr lang="da-DK" i="1" dirty="0" err="1">
                <a:ea typeface="+mn-lt"/>
                <a:cs typeface="+mn-lt"/>
              </a:rPr>
              <a:t>can</a:t>
            </a:r>
            <a:r>
              <a:rPr lang="da-DK" i="1" dirty="0">
                <a:ea typeface="+mn-lt"/>
                <a:cs typeface="+mn-lt"/>
              </a:rPr>
              <a:t> </a:t>
            </a:r>
            <a:r>
              <a:rPr lang="da-DK" i="1" dirty="0" err="1">
                <a:ea typeface="+mn-lt"/>
                <a:cs typeface="+mn-lt"/>
              </a:rPr>
              <a:t>be</a:t>
            </a:r>
            <a:r>
              <a:rPr lang="da-DK" i="1" dirty="0">
                <a:ea typeface="+mn-lt"/>
                <a:cs typeface="+mn-lt"/>
              </a:rPr>
              <a:t> </a:t>
            </a:r>
            <a:r>
              <a:rPr lang="da-DK" i="1" dirty="0" err="1">
                <a:ea typeface="+mn-lt"/>
                <a:cs typeface="+mn-lt"/>
              </a:rPr>
              <a:t>used</a:t>
            </a:r>
            <a:r>
              <a:rPr lang="da-DK" i="1" dirty="0">
                <a:ea typeface="+mn-lt"/>
                <a:cs typeface="+mn-lt"/>
              </a:rPr>
              <a:t> to </a:t>
            </a:r>
            <a:r>
              <a:rPr lang="da-DK" i="1" dirty="0" err="1">
                <a:ea typeface="+mn-lt"/>
                <a:cs typeface="+mn-lt"/>
              </a:rPr>
              <a:t>follow</a:t>
            </a:r>
            <a:r>
              <a:rPr lang="da-DK" i="1" dirty="0">
                <a:ea typeface="+mn-lt"/>
                <a:cs typeface="+mn-lt"/>
              </a:rPr>
              <a:t> body </a:t>
            </a:r>
            <a:r>
              <a:rPr lang="da-DK" i="1" dirty="0" err="1">
                <a:ea typeface="+mn-lt"/>
                <a:cs typeface="+mn-lt"/>
              </a:rPr>
              <a:t>processes</a:t>
            </a:r>
            <a:r>
              <a:rPr lang="da-DK" i="1" dirty="0">
                <a:ea typeface="+mn-lt"/>
                <a:cs typeface="+mn-lt"/>
              </a:rPr>
              <a:t> and </a:t>
            </a:r>
            <a:r>
              <a:rPr lang="da-DK" i="1" dirty="0" err="1">
                <a:ea typeface="+mn-lt"/>
                <a:cs typeface="+mn-lt"/>
              </a:rPr>
              <a:t>diseases</a:t>
            </a:r>
            <a:r>
              <a:rPr lang="da-DK" i="1" dirty="0">
                <a:ea typeface="+mn-lt"/>
                <a:cs typeface="+mn-lt"/>
              </a:rPr>
              <a:t> in </a:t>
            </a:r>
            <a:r>
              <a:rPr lang="da-DK" i="1" dirty="0" err="1">
                <a:ea typeface="+mn-lt"/>
                <a:cs typeface="+mn-lt"/>
              </a:rPr>
              <a:t>humans</a:t>
            </a:r>
            <a:r>
              <a:rPr lang="da-DK" i="1" dirty="0">
                <a:ea typeface="+mn-lt"/>
                <a:cs typeface="+mn-lt"/>
              </a:rPr>
              <a:t> and </a:t>
            </a:r>
            <a:r>
              <a:rPr lang="da-DK" i="1" dirty="0" err="1">
                <a:ea typeface="+mn-lt"/>
                <a:cs typeface="+mn-lt"/>
              </a:rPr>
              <a:t>animals</a:t>
            </a:r>
            <a:r>
              <a:rPr lang="da-DK" i="1" dirty="0">
                <a:ea typeface="+mn-lt"/>
                <a:cs typeface="+mn-lt"/>
              </a:rPr>
              <a:t> (European </a:t>
            </a:r>
            <a:r>
              <a:rPr lang="da-DK" i="1" dirty="0" err="1">
                <a:ea typeface="+mn-lt"/>
                <a:cs typeface="+mn-lt"/>
              </a:rPr>
              <a:t>Medicines</a:t>
            </a:r>
            <a:r>
              <a:rPr lang="da-DK" i="1" dirty="0">
                <a:ea typeface="+mn-lt"/>
                <a:cs typeface="+mn-lt"/>
              </a:rPr>
              <a:t> Agency).</a:t>
            </a:r>
          </a:p>
          <a:p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44182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6" descr="Kuva, joka sisältää kohteen pöytä, istuminen, lautanen, pari&#10;&#10;Kuvaus luotu automaattisesti">
            <a:extLst>
              <a:ext uri="{FF2B5EF4-FFF2-40B4-BE49-F238E27FC236}">
                <a16:creationId xmlns:a16="http://schemas.microsoft.com/office/drawing/2014/main" id="{DDAA25B3-83B3-4EF2-8DD3-4DF581522B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" r="31630" b="284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8A82EA3-9C74-421B-84D8-21687188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62" y="559485"/>
            <a:ext cx="10825076" cy="1124712"/>
          </a:xfrm>
        </p:spPr>
        <p:txBody>
          <a:bodyPr anchor="b">
            <a:noAutofit/>
          </a:bodyPr>
          <a:lstStyle/>
          <a:p>
            <a:r>
              <a:rPr lang="da-DK" sz="4800" dirty="0"/>
              <a:t>Why a BIC Guide?</a:t>
            </a:r>
            <a:endParaRPr lang="fi-FI" sz="4800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6CC1296-D5FD-4349-A1F6-785378510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229" y="198037"/>
            <a:ext cx="3560373" cy="96325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E7C43D6-06F3-47C9-892B-F092D36DA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303" y="4909417"/>
            <a:ext cx="3688400" cy="2664183"/>
          </a:xfrm>
          <a:prstGeom prst="rect">
            <a:avLst/>
          </a:prstGeom>
        </p:spPr>
      </p:pic>
      <p:sp>
        <p:nvSpPr>
          <p:cNvPr id="16" name="Pladsholder til tekst 4">
            <a:extLst>
              <a:ext uri="{FF2B5EF4-FFF2-40B4-BE49-F238E27FC236}">
                <a16:creationId xmlns:a16="http://schemas.microsoft.com/office/drawing/2014/main" id="{91A630FC-8E2E-4FA1-ABFA-D21962AFC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59" y="2207105"/>
            <a:ext cx="10988132" cy="369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395903" indent="0" algn="l" defTabSz="914400" rtl="0" eaLnBrk="1" latinLnBrk="0" hangingPunct="1">
              <a:lnSpc>
                <a:spcPts val="156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560"/>
              </a:lnSpc>
              <a:spcBef>
                <a:spcPts val="500"/>
              </a:spcBef>
              <a:buClr>
                <a:srgbClr val="16419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56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56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600"/>
              </a:lnSpc>
            </a:pPr>
            <a:r>
              <a:rPr lang="en-US" sz="2000" dirty="0"/>
              <a:t>Researchers generally have </a:t>
            </a:r>
            <a:r>
              <a:rPr lang="en-US" sz="2000" b="1" dirty="0"/>
              <a:t>limited experience </a:t>
            </a:r>
            <a:r>
              <a:rPr lang="en-US" sz="2000" dirty="0"/>
              <a:t>with </a:t>
            </a:r>
            <a:r>
              <a:rPr lang="en-US" sz="2000" b="1" dirty="0"/>
              <a:t>commercialization </a:t>
            </a:r>
            <a:endParaRPr lang="da-DK" sz="2000" b="1" dirty="0"/>
          </a:p>
          <a:p>
            <a:pPr>
              <a:lnSpc>
                <a:spcPts val="2600"/>
              </a:lnSpc>
            </a:pPr>
            <a:r>
              <a:rPr lang="da-DK" sz="2000" dirty="0"/>
              <a:t>Researchers are well aware of the technical requirements for a biomarker </a:t>
            </a:r>
            <a:r>
              <a:rPr lang="da-DK" sz="2000" dirty="0" err="1"/>
              <a:t>development</a:t>
            </a:r>
            <a:r>
              <a:rPr lang="da-DK" sz="2000" dirty="0"/>
              <a:t>, but regulatory and industrial aspects are not generally their focus</a:t>
            </a:r>
            <a:endParaRPr lang="en-US" sz="2000" dirty="0"/>
          </a:p>
          <a:p>
            <a:pPr>
              <a:lnSpc>
                <a:spcPts val="2600"/>
              </a:lnSpc>
            </a:pPr>
            <a:r>
              <a:rPr lang="en-US" sz="2000" b="1" dirty="0"/>
              <a:t>Researchers would benefit of guidance and training in e.g., IPR and regulatory issues, </a:t>
            </a:r>
            <a:r>
              <a:rPr lang="en-US" sz="2000" dirty="0"/>
              <a:t>systematic product development and making market and competition analyses</a:t>
            </a:r>
          </a:p>
          <a:p>
            <a:pPr>
              <a:lnSpc>
                <a:spcPts val="2700"/>
              </a:lnSpc>
            </a:pPr>
            <a:endParaRPr lang="en-US" sz="2000" dirty="0"/>
          </a:p>
          <a:p>
            <a:pPr>
              <a:lnSpc>
                <a:spcPts val="2700"/>
              </a:lnSpc>
            </a:pPr>
            <a:r>
              <a:rPr lang="en-US" sz="2000" dirty="0"/>
              <a:t>From a company perspective, the development of biomarkers is exclusively based on </a:t>
            </a:r>
            <a:r>
              <a:rPr lang="en-US" sz="2000" b="1" dirty="0"/>
              <a:t>market and clinical needs as well as cost benefit analyses</a:t>
            </a:r>
            <a:endParaRPr lang="da-DK" sz="2000" b="1" dirty="0"/>
          </a:p>
          <a:p>
            <a:pPr>
              <a:lnSpc>
                <a:spcPts val="2700"/>
              </a:lnSpc>
            </a:pPr>
            <a:r>
              <a:rPr lang="en-US" sz="2000" b="1" dirty="0"/>
              <a:t>Companies are willing to collaborate, but when? Proof of principle? Which kind of validation? What should be included in a proof of concept?</a:t>
            </a:r>
            <a:r>
              <a:rPr lang="en-US" sz="2000" dirty="0"/>
              <a:t> </a:t>
            </a:r>
          </a:p>
          <a:p>
            <a:pPr>
              <a:lnSpc>
                <a:spcPts val="2700"/>
              </a:lnSpc>
            </a:pPr>
            <a:r>
              <a:rPr lang="en-US" sz="2000" dirty="0"/>
              <a:t>Today there seem to be a development gap between the identification of a biomarker and the clinical validation.</a:t>
            </a:r>
            <a:endParaRPr lang="da-DK" sz="2000" dirty="0"/>
          </a:p>
          <a:p>
            <a:pPr>
              <a:lnSpc>
                <a:spcPts val="26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51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pöytä, istuminen, lautanen, pari&#10;&#10;Kuvaus luotu automaattisesti">
            <a:extLst>
              <a:ext uri="{FF2B5EF4-FFF2-40B4-BE49-F238E27FC236}">
                <a16:creationId xmlns:a16="http://schemas.microsoft.com/office/drawing/2014/main" id="{3E8844D4-97BD-458C-9A87-1C58D5CDDA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" r="31630" b="284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8A82EA3-9C74-421B-84D8-216871888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" y="976996"/>
            <a:ext cx="5846826" cy="1124712"/>
          </a:xfrm>
        </p:spPr>
        <p:txBody>
          <a:bodyPr anchor="b">
            <a:noAutofit/>
          </a:bodyPr>
          <a:lstStyle/>
          <a:p>
            <a:r>
              <a:rPr lang="da-DK" sz="4800" dirty="0"/>
              <a:t>The BIC – Tools</a:t>
            </a:r>
            <a:endParaRPr lang="fi-FI" sz="48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6CC1296-D5FD-4349-A1F6-785378510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229" y="198037"/>
            <a:ext cx="3560373" cy="963251"/>
          </a:xfrm>
          <a:prstGeom prst="rect">
            <a:avLst/>
          </a:prstGeom>
        </p:spPr>
      </p:pic>
      <p:sp>
        <p:nvSpPr>
          <p:cNvPr id="13" name="Pladsholder til tekst 4">
            <a:extLst>
              <a:ext uri="{FF2B5EF4-FFF2-40B4-BE49-F238E27FC236}">
                <a16:creationId xmlns:a16="http://schemas.microsoft.com/office/drawing/2014/main" id="{7DB57BEE-0C30-4B44-BC70-2F9539859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2724944"/>
            <a:ext cx="11107278" cy="36941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000" dirty="0"/>
              <a:t>BIC Guide Tool for development and commercialisation from discovery to market launch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A Best Practice Handbook, based on real life experiences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A Review Tool for screening and selection addressed to TTOs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The IVDR Guide: Guidelines for Regulatory Requirements</a:t>
            </a:r>
          </a:p>
          <a:p>
            <a:pPr>
              <a:lnSpc>
                <a:spcPct val="150000"/>
              </a:lnSpc>
            </a:pPr>
            <a:r>
              <a:rPr lang="en-GB" sz="2000" dirty="0"/>
              <a:t>An Educational Toolbox for research institutions- to use comprehending the process toward commercialisation</a:t>
            </a:r>
          </a:p>
          <a:p>
            <a:pPr>
              <a:lnSpc>
                <a:spcPct val="220000"/>
              </a:lnSpc>
            </a:pPr>
            <a:endParaRPr lang="en-GB" sz="20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E7C43D6-06F3-47C9-892B-F092D36DA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303" y="4909417"/>
            <a:ext cx="3688400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45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FFDA5BA8-5BA0-49A8-8D42-4F79F82F45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0" y="252909"/>
            <a:ext cx="11434520" cy="621910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2FBB5AC-1386-46CB-A398-DBDB8E10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3470" y="2373976"/>
            <a:ext cx="10905059" cy="12968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/>
              <a:t>The BIC Guide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3B1AFC-0D44-4458-AA92-BA2E1441E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91" y="5989908"/>
            <a:ext cx="3556204" cy="96421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68C7156-5F32-4A41-8B84-81E7C19C9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433" y="-783367"/>
            <a:ext cx="4926675" cy="3558606"/>
          </a:xfrm>
          <a:prstGeom prst="rect">
            <a:avLst/>
          </a:prstGeom>
        </p:spPr>
      </p:pic>
      <p:sp>
        <p:nvSpPr>
          <p:cNvPr id="9" name="Pladsholder til tekst 4">
            <a:extLst>
              <a:ext uri="{FF2B5EF4-FFF2-40B4-BE49-F238E27FC236}">
                <a16:creationId xmlns:a16="http://schemas.microsoft.com/office/drawing/2014/main" id="{6D10369D-214D-4066-BF0A-C2F00624D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6536" y="1823769"/>
            <a:ext cx="4084055" cy="3694176"/>
          </a:xfrm>
          <a:prstGeom prst="rect">
            <a:avLst/>
          </a:prstGeom>
          <a:gradFill>
            <a:gsLst>
              <a:gs pos="0">
                <a:srgbClr val="A9B3CF"/>
              </a:gs>
              <a:gs pos="28000">
                <a:schemeClr val="accent1">
                  <a:lumMod val="45000"/>
                  <a:lumOff val="55000"/>
                </a:schemeClr>
              </a:gs>
              <a:gs pos="55000">
                <a:srgbClr val="A9B3CF">
                  <a:alpha val="52000"/>
                </a:srgbClr>
              </a:gs>
              <a:gs pos="43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7 phases (TRL based)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3 tracks.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A list of tasks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Support documents for specific tasks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Check list and self evaluation tool at the end of each phase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Link to useful material</a:t>
            </a:r>
          </a:p>
          <a:p>
            <a:pPr algn="just"/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97710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>
            <a:extLst>
              <a:ext uri="{FF2B5EF4-FFF2-40B4-BE49-F238E27FC236}">
                <a16:creationId xmlns:a16="http://schemas.microsoft.com/office/drawing/2014/main" id="{260E6649-09A8-4DA8-98E8-C1E1A95069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" y="252909"/>
            <a:ext cx="12153799" cy="6610316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6CC1296-D5FD-4349-A1F6-785378510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1229" y="198037"/>
            <a:ext cx="3560373" cy="96325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EE7C43D6-06F3-47C9-892B-F092D36DA3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4797" y="5723677"/>
            <a:ext cx="2191355" cy="158284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B652976-4EDE-4359-9A96-07EE9AFC1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0730"/>
            <a:ext cx="5788093" cy="4359284"/>
          </a:xfrm>
          <a:prstGeom prst="rect">
            <a:avLst/>
          </a:prstGeom>
        </p:spPr>
      </p:pic>
      <p:pic>
        <p:nvPicPr>
          <p:cNvPr id="12" name="Kuva 1">
            <a:extLst>
              <a:ext uri="{FF2B5EF4-FFF2-40B4-BE49-F238E27FC236}">
                <a16:creationId xmlns:a16="http://schemas.microsoft.com/office/drawing/2014/main" id="{D4176B8A-2AC8-44B4-AB0B-0DE9E8C10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0750" y="0"/>
            <a:ext cx="6176229" cy="3829878"/>
          </a:xfrm>
          <a:prstGeom prst="rect">
            <a:avLst/>
          </a:prstGeom>
        </p:spPr>
      </p:pic>
      <p:pic>
        <p:nvPicPr>
          <p:cNvPr id="13" name="Kuva 3">
            <a:extLst>
              <a:ext uri="{FF2B5EF4-FFF2-40B4-BE49-F238E27FC236}">
                <a16:creationId xmlns:a16="http://schemas.microsoft.com/office/drawing/2014/main" id="{5417DE7B-C45E-41C4-9150-F2E6F59C68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72093" y="3291574"/>
            <a:ext cx="7827281" cy="35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0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öytä, istuminen, lautanen, pari&#10;&#10;Kuvaus luotu automaattisesti">
            <a:extLst>
              <a:ext uri="{FF2B5EF4-FFF2-40B4-BE49-F238E27FC236}">
                <a16:creationId xmlns:a16="http://schemas.microsoft.com/office/drawing/2014/main" id="{5D2C7CCF-B687-4FA4-A818-22355D1FD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" b="41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3E7FE00E-92CA-41AC-91ED-6F8FBC822D3D}"/>
              </a:ext>
            </a:extLst>
          </p:cNvPr>
          <p:cNvSpPr/>
          <p:nvPr/>
        </p:nvSpPr>
        <p:spPr>
          <a:xfrm>
            <a:off x="3153706" y="4198358"/>
            <a:ext cx="4313510" cy="2659631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IMPACTS OF IVD-APPLICABLE BIOMARKERS</a:t>
            </a:r>
          </a:p>
          <a:p>
            <a:endParaRPr lang="da-DK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IVD-APPLICABLE BIOMARKER PIPELINE</a:t>
            </a:r>
            <a:endParaRPr lang="da-DK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COMMERCIALIZATION ASPECTS             </a:t>
            </a:r>
            <a:endParaRPr lang="da-DK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INTELLECTUAL PROPERTY RIGHTS (IPR)          </a:t>
            </a:r>
            <a:endParaRPr lang="da-DK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da-DK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MODELS, AGREEMENTS AND OTHER LEGAL VIEWPOINTS</a:t>
            </a:r>
            <a:endParaRPr lang="da-DK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2FBB5AC-1386-46CB-A398-DBDB8E10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204" y="1791560"/>
            <a:ext cx="6826695" cy="24067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The Best Practices Handbook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3B1AFC-0D44-4458-AA92-BA2E1441E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91" y="5989908"/>
            <a:ext cx="3556204" cy="96421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68C7156-5F32-4A41-8B84-81E7C19C9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614" y="-508340"/>
            <a:ext cx="4926675" cy="355860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8A5E2EE-43DA-4F8F-B635-C6B7A818A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15" y="314714"/>
            <a:ext cx="4400000" cy="6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7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öytä, istuminen, lautanen, pari&#10;&#10;Kuvaus luotu automaattisesti">
            <a:extLst>
              <a:ext uri="{FF2B5EF4-FFF2-40B4-BE49-F238E27FC236}">
                <a16:creationId xmlns:a16="http://schemas.microsoft.com/office/drawing/2014/main" id="{5D2C7CCF-B687-4FA4-A818-22355D1FD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" b="418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2FBB5AC-1386-46CB-A398-DBDB8E10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20" y="2112266"/>
            <a:ext cx="6826695" cy="24067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The Review Tool</a:t>
            </a:r>
            <a:br>
              <a:rPr lang="en-US" sz="5400" dirty="0"/>
            </a:br>
            <a:r>
              <a:rPr lang="en-US" sz="5400" dirty="0"/>
              <a:t>for TTOs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3B1AFC-0D44-4458-AA92-BA2E1441E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91" y="5989908"/>
            <a:ext cx="3556204" cy="96421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68C7156-5F32-4A41-8B84-81E7C19C9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614" y="-534877"/>
            <a:ext cx="4926675" cy="355860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5C7FE165-A405-4484-B0B7-C0C8BEF7F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783" y="243446"/>
            <a:ext cx="4568321" cy="6466843"/>
          </a:xfrm>
          <a:prstGeom prst="rect">
            <a:avLst/>
          </a:prstGeom>
        </p:spPr>
      </p:pic>
      <p:sp>
        <p:nvSpPr>
          <p:cNvPr id="11" name="Suorakulmio 5">
            <a:extLst>
              <a:ext uri="{FF2B5EF4-FFF2-40B4-BE49-F238E27FC236}">
                <a16:creationId xmlns:a16="http://schemas.microsoft.com/office/drawing/2014/main" id="{9A030E4F-A293-437C-864F-5F9975A2A604}"/>
              </a:ext>
            </a:extLst>
          </p:cNvPr>
          <p:cNvSpPr/>
          <p:nvPr/>
        </p:nvSpPr>
        <p:spPr>
          <a:xfrm>
            <a:off x="3153705" y="4740812"/>
            <a:ext cx="4378077" cy="2117177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TOOL TO SELECT THE MOST PROMISING RESULTS</a:t>
            </a:r>
          </a:p>
          <a:p>
            <a:endParaRPr lang="da-DK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da-DK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CHECK LIST FOR VALIDITY PARAMETERS</a:t>
            </a:r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</a:t>
            </a:r>
            <a:endParaRPr lang="da-DK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2282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pöytä, istuminen, lautanen, pari&#10;&#10;Kuvaus luotu automaattisesti">
            <a:extLst>
              <a:ext uri="{FF2B5EF4-FFF2-40B4-BE49-F238E27FC236}">
                <a16:creationId xmlns:a16="http://schemas.microsoft.com/office/drawing/2014/main" id="{5D2C7CCF-B687-4FA4-A818-22355D1FDB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" b="4185"/>
          <a:stretch/>
        </p:blipFill>
        <p:spPr>
          <a:xfrm>
            <a:off x="-3047" y="26514"/>
            <a:ext cx="12191999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2FBB5AC-1386-46CB-A398-DBDB8E103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14" y="2524157"/>
            <a:ext cx="6826695" cy="1809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/>
              <a:t>The IVD</a:t>
            </a:r>
            <a:br>
              <a:rPr lang="en-US" sz="5400" dirty="0"/>
            </a:br>
            <a:r>
              <a:rPr lang="en-US" sz="5400" dirty="0"/>
              <a:t>Regulatory Guide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33B1AFC-0D44-4458-AA92-BA2E1441E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91" y="5989908"/>
            <a:ext cx="3556204" cy="964218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68C7156-5F32-4A41-8B84-81E7C19C9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614" y="-612966"/>
            <a:ext cx="4926675" cy="355860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F52CF72-6CE3-4D39-8913-5FB2E7F60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25" y="444330"/>
            <a:ext cx="4400000" cy="6228571"/>
          </a:xfrm>
          <a:prstGeom prst="rect">
            <a:avLst/>
          </a:prstGeom>
        </p:spPr>
      </p:pic>
      <p:sp>
        <p:nvSpPr>
          <p:cNvPr id="10" name="Suorakulmio 5">
            <a:extLst>
              <a:ext uri="{FF2B5EF4-FFF2-40B4-BE49-F238E27FC236}">
                <a16:creationId xmlns:a16="http://schemas.microsoft.com/office/drawing/2014/main" id="{39569221-1711-4234-9331-7885D5BB6EC4}"/>
              </a:ext>
            </a:extLst>
          </p:cNvPr>
          <p:cNvSpPr/>
          <p:nvPr/>
        </p:nvSpPr>
        <p:spPr>
          <a:xfrm>
            <a:off x="3153705" y="4740812"/>
            <a:ext cx="4378077" cy="2117177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GUIDING THROUGH THE REGULATORY PROCESS AND EARLY CONSIDERATIONS</a:t>
            </a:r>
          </a:p>
          <a:p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 PLANNING DEVELOPMENT IN COMPLIANCE WITH THE IVDR         </a:t>
            </a:r>
            <a:endParaRPr lang="da-DK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2924476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RegularSeed_2SEEDS">
      <a:dk1>
        <a:srgbClr val="000000"/>
      </a:dk1>
      <a:lt1>
        <a:srgbClr val="FFFFFF"/>
      </a:lt1>
      <a:dk2>
        <a:srgbClr val="243841"/>
      </a:dk2>
      <a:lt2>
        <a:srgbClr val="E2E8E6"/>
      </a:lt2>
      <a:accent1>
        <a:srgbClr val="B13B63"/>
      </a:accent1>
      <a:accent2>
        <a:srgbClr val="C34DA6"/>
      </a:accent2>
      <a:accent3>
        <a:srgbClr val="C3564D"/>
      </a:accent3>
      <a:accent4>
        <a:srgbClr val="3BB13B"/>
      </a:accent4>
      <a:accent5>
        <a:srgbClr val="48B777"/>
      </a:accent5>
      <a:accent6>
        <a:srgbClr val="3BB19E"/>
      </a:accent6>
      <a:hlink>
        <a:srgbClr val="319472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F37F1E90F35543A6FD49C606DEF783" ma:contentTypeVersion="9" ma:contentTypeDescription="Luo uusi asiakirja." ma:contentTypeScope="" ma:versionID="161ac87283afaec0b0b9936e3ec51449">
  <xsd:schema xmlns:xsd="http://www.w3.org/2001/XMLSchema" xmlns:xs="http://www.w3.org/2001/XMLSchema" xmlns:p="http://schemas.microsoft.com/office/2006/metadata/properties" xmlns:ns3="e667d61b-c642-4313-9bd4-af5ecf52fb53" targetNamespace="http://schemas.microsoft.com/office/2006/metadata/properties" ma:root="true" ma:fieldsID="248cd99d278550a47f9525fe30020e08" ns3:_="">
    <xsd:import namespace="e667d61b-c642-4313-9bd4-af5ecf52fb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7d61b-c642-4313-9bd4-af5ecf52fb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C5C0CE-1844-4F47-8015-7386DCC34C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063C380-0B70-4D00-BFD2-62612DE63E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E44B54-A850-4D14-879B-9B353BC5DB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67d61b-c642-4313-9bd4-af5ecf52fb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639</Words>
  <Application>Microsoft Office PowerPoint</Application>
  <PresentationFormat>Widescreen</PresentationFormat>
  <Paragraphs>78</Paragraphs>
  <Slides>11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Calibri</vt:lpstr>
      <vt:lpstr>AccentBoxVTI</vt:lpstr>
      <vt:lpstr>Tools for  Biomarker Commercialization</vt:lpstr>
      <vt:lpstr>The Need, the Market and the challenges</vt:lpstr>
      <vt:lpstr>Why a BIC Guide?</vt:lpstr>
      <vt:lpstr>The BIC – Tools</vt:lpstr>
      <vt:lpstr>The BIC Guide</vt:lpstr>
      <vt:lpstr>PowerPoint-præsentation</vt:lpstr>
      <vt:lpstr>The Best Practices Handbook</vt:lpstr>
      <vt:lpstr>The Review Tool for TTOs</vt:lpstr>
      <vt:lpstr>The IVD Regulatory Guide</vt:lpstr>
      <vt:lpstr>Project Partners and Funding</vt:lpstr>
      <vt:lpstr> biomarker.nu  follow us on LinkedIn: - BIC Biomarker Commercialization - now BIC BRIDGE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 Biomarker Commercialization</dc:title>
  <dc:creator>Barbara Simell</dc:creator>
  <cp:lastModifiedBy>Valérie Daussin</cp:lastModifiedBy>
  <cp:revision>17</cp:revision>
  <dcterms:created xsi:type="dcterms:W3CDTF">2020-06-12T08:41:05Z</dcterms:created>
  <dcterms:modified xsi:type="dcterms:W3CDTF">2021-06-11T12:54:31Z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</Properties>
</file>