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0" r:id="rId1"/>
    <p:sldMasterId id="2147483768" r:id="rId2"/>
  </p:sldMasterIdLst>
  <p:notesMasterIdLst>
    <p:notesMasterId r:id="rId19"/>
  </p:notesMasterIdLst>
  <p:handoutMasterIdLst>
    <p:handoutMasterId r:id="rId20"/>
  </p:handoutMasterIdLst>
  <p:sldIdLst>
    <p:sldId id="257" r:id="rId3"/>
    <p:sldId id="588" r:id="rId4"/>
    <p:sldId id="605" r:id="rId5"/>
    <p:sldId id="607" r:id="rId6"/>
    <p:sldId id="606" r:id="rId7"/>
    <p:sldId id="608" r:id="rId8"/>
    <p:sldId id="612" r:id="rId9"/>
    <p:sldId id="584" r:id="rId10"/>
    <p:sldId id="611" r:id="rId11"/>
    <p:sldId id="610" r:id="rId12"/>
    <p:sldId id="613" r:id="rId13"/>
    <p:sldId id="609" r:id="rId14"/>
    <p:sldId id="597" r:id="rId15"/>
    <p:sldId id="572" r:id="rId16"/>
    <p:sldId id="566" r:id="rId17"/>
    <p:sldId id="595" r:id="rId18"/>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ma ASTRAUSKAITE" initials="I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F20"/>
    <a:srgbClr val="FCC519"/>
    <a:srgbClr val="1F497D"/>
    <a:srgbClr val="000099"/>
    <a:srgbClr val="1D9862"/>
    <a:srgbClr val="1CB8CF"/>
    <a:srgbClr val="FCCD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1768" autoAdjust="0"/>
  </p:normalViewPr>
  <p:slideViewPr>
    <p:cSldViewPr>
      <p:cViewPr varScale="1">
        <p:scale>
          <a:sx n="72" d="100"/>
          <a:sy n="72" d="100"/>
        </p:scale>
        <p:origin x="126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354" y="54"/>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859"/>
          </a:xfrm>
          <a:prstGeom prst="rect">
            <a:avLst/>
          </a:prstGeom>
        </p:spPr>
        <p:txBody>
          <a:bodyPr vert="horz" lIns="91184" tIns="45592" rIns="91184" bIns="45592"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5859"/>
          </a:xfrm>
          <a:prstGeom prst="rect">
            <a:avLst/>
          </a:prstGeom>
        </p:spPr>
        <p:txBody>
          <a:bodyPr vert="horz" lIns="91184" tIns="45592" rIns="91184" bIns="45592" rtlCol="0"/>
          <a:lstStyle>
            <a:lvl1pPr algn="r">
              <a:defRPr sz="1200"/>
            </a:lvl1pPr>
          </a:lstStyle>
          <a:p>
            <a:fld id="{6A217334-CD70-45AD-9625-EBAB1C21489B}" type="datetimeFigureOut">
              <a:rPr lang="en-GB" smtClean="0"/>
              <a:t>15/06/2021</a:t>
            </a:fld>
            <a:endParaRPr lang="en-GB"/>
          </a:p>
        </p:txBody>
      </p:sp>
      <p:sp>
        <p:nvSpPr>
          <p:cNvPr id="4" name="Footer Placeholder 3"/>
          <p:cNvSpPr>
            <a:spLocks noGrp="1"/>
          </p:cNvSpPr>
          <p:nvPr>
            <p:ph type="ftr" sz="quarter" idx="2"/>
          </p:nvPr>
        </p:nvSpPr>
        <p:spPr>
          <a:xfrm>
            <a:off x="0" y="8830542"/>
            <a:ext cx="3037840" cy="465859"/>
          </a:xfrm>
          <a:prstGeom prst="rect">
            <a:avLst/>
          </a:prstGeom>
        </p:spPr>
        <p:txBody>
          <a:bodyPr vert="horz" lIns="91184" tIns="45592" rIns="91184" bIns="45592"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30542"/>
            <a:ext cx="3037840" cy="465859"/>
          </a:xfrm>
          <a:prstGeom prst="rect">
            <a:avLst/>
          </a:prstGeom>
        </p:spPr>
        <p:txBody>
          <a:bodyPr vert="horz" lIns="91184" tIns="45592" rIns="91184" bIns="45592" rtlCol="0" anchor="b"/>
          <a:lstStyle>
            <a:lvl1pPr algn="r">
              <a:defRPr sz="1200"/>
            </a:lvl1pPr>
          </a:lstStyle>
          <a:p>
            <a:fld id="{7D9447EF-D3F5-4F32-AFBB-8B25E6D25808}" type="slidenum">
              <a:rPr lang="en-GB" smtClean="0"/>
              <a:t>‹#›</a:t>
            </a:fld>
            <a:endParaRPr lang="en-GB"/>
          </a:p>
        </p:txBody>
      </p:sp>
    </p:spTree>
    <p:extLst>
      <p:ext uri="{BB962C8B-B14F-4D97-AF65-F5344CB8AC3E}">
        <p14:creationId xmlns:p14="http://schemas.microsoft.com/office/powerpoint/2010/main" val="60362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37350" cy="464524"/>
          </a:xfrm>
          <a:prstGeom prst="rect">
            <a:avLst/>
          </a:prstGeom>
        </p:spPr>
        <p:txBody>
          <a:bodyPr vert="horz" lIns="91164" tIns="45582" rIns="91164" bIns="45582"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971417" y="2"/>
            <a:ext cx="3037350" cy="464524"/>
          </a:xfrm>
          <a:prstGeom prst="rect">
            <a:avLst/>
          </a:prstGeom>
        </p:spPr>
        <p:txBody>
          <a:bodyPr vert="horz" lIns="91164" tIns="45582" rIns="91164" bIns="45582" rtlCol="0"/>
          <a:lstStyle>
            <a:lvl1pPr algn="r" fontAlgn="auto">
              <a:spcBef>
                <a:spcPts val="0"/>
              </a:spcBef>
              <a:spcAft>
                <a:spcPts val="0"/>
              </a:spcAft>
              <a:defRPr sz="1200">
                <a:latin typeface="+mn-lt"/>
                <a:cs typeface="+mn-cs"/>
              </a:defRPr>
            </a:lvl1pPr>
          </a:lstStyle>
          <a:p>
            <a:pPr>
              <a:defRPr/>
            </a:pPr>
            <a:fld id="{9B1F25E5-9C24-4FE1-B115-6069EB5969C1}" type="datetimeFigureOut">
              <a:rPr lang="fr-FR"/>
              <a:pPr>
                <a:defRPr/>
              </a:pPr>
              <a:t>15/06/2021</a:t>
            </a:fld>
            <a:endParaRPr lang="fr-FR"/>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164" tIns="45582" rIns="91164" bIns="45582" rtlCol="0" anchor="ctr"/>
          <a:lstStyle/>
          <a:p>
            <a:pPr lvl="0"/>
            <a:endParaRPr lang="fr-FR" noProof="0"/>
          </a:p>
        </p:txBody>
      </p:sp>
      <p:sp>
        <p:nvSpPr>
          <p:cNvPr id="5" name="Espace réservé des commentaires 4"/>
          <p:cNvSpPr>
            <a:spLocks noGrp="1"/>
          </p:cNvSpPr>
          <p:nvPr>
            <p:ph type="body" sz="quarter" idx="3"/>
          </p:nvPr>
        </p:nvSpPr>
        <p:spPr>
          <a:xfrm>
            <a:off x="700551" y="4415199"/>
            <a:ext cx="5609299" cy="4183676"/>
          </a:xfrm>
          <a:prstGeom prst="rect">
            <a:avLst/>
          </a:prstGeom>
        </p:spPr>
        <p:txBody>
          <a:bodyPr vert="horz" lIns="91164" tIns="45582" rIns="91164" bIns="45582"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2" y="8830394"/>
            <a:ext cx="3037350" cy="464524"/>
          </a:xfrm>
          <a:prstGeom prst="rect">
            <a:avLst/>
          </a:prstGeom>
        </p:spPr>
        <p:txBody>
          <a:bodyPr vert="horz" lIns="91164" tIns="45582" rIns="91164" bIns="45582"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971417" y="8830394"/>
            <a:ext cx="3037350" cy="464524"/>
          </a:xfrm>
          <a:prstGeom prst="rect">
            <a:avLst/>
          </a:prstGeom>
        </p:spPr>
        <p:txBody>
          <a:bodyPr vert="horz" lIns="91164" tIns="45582" rIns="91164" bIns="45582" rtlCol="0" anchor="b"/>
          <a:lstStyle>
            <a:lvl1pPr algn="r" fontAlgn="auto">
              <a:spcBef>
                <a:spcPts val="0"/>
              </a:spcBef>
              <a:spcAft>
                <a:spcPts val="0"/>
              </a:spcAft>
              <a:defRPr sz="1200">
                <a:latin typeface="+mn-lt"/>
                <a:cs typeface="+mn-cs"/>
              </a:defRPr>
            </a:lvl1pPr>
          </a:lstStyle>
          <a:p>
            <a:pPr>
              <a:defRPr/>
            </a:pPr>
            <a:fld id="{EEDEE701-FE50-4BF2-BCA8-71174D1CAB80}" type="slidenum">
              <a:rPr lang="fr-FR"/>
              <a:pPr>
                <a:defRPr/>
              </a:pPr>
              <a:t>‹#›</a:t>
            </a:fld>
            <a:endParaRPr lang="fr-FR"/>
          </a:p>
        </p:txBody>
      </p:sp>
    </p:spTree>
    <p:extLst>
      <p:ext uri="{BB962C8B-B14F-4D97-AF65-F5344CB8AC3E}">
        <p14:creationId xmlns:p14="http://schemas.microsoft.com/office/powerpoint/2010/main" val="3783788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interregeurope.eu/about-us/2021-2027/"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EDEE701-FE50-4BF2-BCA8-71174D1CAB80}" type="slidenum">
              <a:rPr lang="fr-FR" smtClean="0"/>
              <a:pPr>
                <a:defRPr/>
              </a:pPr>
              <a:t>1</a:t>
            </a:fld>
            <a:endParaRPr lang="fr-FR"/>
          </a:p>
        </p:txBody>
      </p:sp>
    </p:spTree>
    <p:extLst>
      <p:ext uri="{BB962C8B-B14F-4D97-AF65-F5344CB8AC3E}">
        <p14:creationId xmlns:p14="http://schemas.microsoft.com/office/powerpoint/2010/main" val="2618982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7532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124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9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4305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aseline="0" dirty="0"/>
              <a:t>Interreg Europe was not included in the initial proposal from the EC. This was striking for all of us. The European Council, Member States, and European Parliament mobilised and the result was that Interreg Europe was back in May 2019 in the proposal. This allowed us to start the programming progress so we can now discuss the strategy and content of the programme. </a:t>
            </a:r>
          </a:p>
          <a:p>
            <a:endParaRPr lang="en-GB" sz="1200" baseline="0" dirty="0"/>
          </a:p>
          <a:p>
            <a:r>
              <a:rPr lang="en-GB" sz="1200" baseline="0" dirty="0"/>
              <a:t>We invite you to go on the dedicated webpage to see the latest documents. If you are interested, you can even comment on what you read</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https://www.interregeurope.eu/about-us/2021-2027/</a:t>
            </a:r>
            <a:endParaRPr lang="en-GB" sz="1200" dirty="0">
              <a:latin typeface="Arial" panose="020B0604020202020204" pitchFamily="34" charset="0"/>
              <a:ea typeface="Calibri" panose="020F0502020204030204" pitchFamily="34" charset="0"/>
              <a:cs typeface="Arial" panose="020B0604020202020204" pitchFamily="34" charset="0"/>
            </a:endParaRPr>
          </a:p>
          <a:p>
            <a:endParaRPr lang="en-GB" baseline="0"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6704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Most of the key features will remain. We remain the only pan European Interreg programme. We keep our strategic focus on improving policies. And we also keep the way to achieve this objective through capacity building and exchange of experience </a:t>
            </a:r>
          </a:p>
          <a:p>
            <a:endParaRPr lang="en-GB" baseline="0" dirty="0"/>
          </a:p>
          <a:p>
            <a:r>
              <a:rPr lang="en-GB" baseline="0" dirty="0"/>
              <a:t>However, a few evolutions should be noted:  </a:t>
            </a:r>
          </a:p>
          <a:p>
            <a:r>
              <a:rPr lang="en-GB" baseline="0" dirty="0"/>
              <a:t>1/ the focus on structural funds will be lightened. It used to be that half of policy instruments addressed by EU partners had to be SF programmes. In the future, maybe only 1 policy instrument has to be SF. This means more freedom to propose other policies to be improved. </a:t>
            </a:r>
          </a:p>
          <a:p>
            <a:r>
              <a:rPr lang="en-GB" baseline="0" dirty="0"/>
              <a:t>2/ MS wants also to open up the opportunities for pilot actions. There will be more possibilities to propose pilots even at the start of the project if duly justified and according to certain conditions. </a:t>
            </a:r>
          </a:p>
          <a:p>
            <a:r>
              <a:rPr lang="en-GB" baseline="0" dirty="0"/>
              <a:t>3/ In the current programme, we have 4 thematic priorities and we are bound to them. This means we cannot finance issues not covered under this priorities (climate change, social inclusion, employment). However, in the future, the MS have decided to select only 1 priority dedicated to capacity building. This means that potentially we could cover any topic of the cohesion policy – smart growth, green growth, social growth etc. This may multiply the opportunities for you in the future of interregional cooperation even if partner states have expressed a priority for certain topics. We expect that 80% of the budget should be primarily allocated to Smart and Green Growth. </a:t>
            </a:r>
          </a:p>
          <a:p>
            <a:endParaRPr lang="en-GB" baseline="0" dirty="0"/>
          </a:p>
          <a:p>
            <a:r>
              <a:rPr lang="en-GB" baseline="0" dirty="0"/>
              <a:t>When it comes to the timing, we do not expect any call before the first semester of 2022. </a:t>
            </a:r>
          </a:p>
          <a:p>
            <a:endParaRPr lang="en-GB" baseline="0" dirty="0"/>
          </a:p>
          <a:p>
            <a:r>
              <a:rPr lang="en-GB" sz="1200" b="0" i="0" kern="1200" dirty="0">
                <a:solidFill>
                  <a:schemeClr val="tx1"/>
                </a:solidFill>
                <a:effectLst/>
                <a:latin typeface="+mn-lt"/>
                <a:ea typeface="+mn-ea"/>
                <a:cs typeface="+mn-cs"/>
              </a:rPr>
              <a:t>(Background</a:t>
            </a:r>
            <a:r>
              <a:rPr lang="en-GB" sz="1200" b="0" i="0" kern="1200" baseline="0" dirty="0">
                <a:solidFill>
                  <a:schemeClr val="tx1"/>
                </a:solidFill>
                <a:effectLst/>
                <a:latin typeface="+mn-lt"/>
                <a:ea typeface="+mn-ea"/>
                <a:cs typeface="+mn-cs"/>
              </a:rPr>
              <a:t> info, do not share) </a:t>
            </a:r>
            <a:r>
              <a:rPr lang="en-GB" sz="1200" b="0" i="0" kern="1200" dirty="0">
                <a:solidFill>
                  <a:schemeClr val="tx1"/>
                </a:solidFill>
                <a:effectLst/>
                <a:latin typeface="+mn-lt"/>
                <a:ea typeface="+mn-ea"/>
                <a:cs typeface="+mn-cs"/>
              </a:rPr>
              <a:t>Regarding budget in the context of the MFF, proposed 500 MEUR for the four interregional programmes, which is the same envelope as in the past. But nothing is decided until the implementing acts are published next year.</a:t>
            </a:r>
            <a:endParaRPr lang="en-GB" baseline="0" dirty="0"/>
          </a:p>
          <a:p>
            <a:endParaRPr lang="en-GB" baseline="0" dirty="0"/>
          </a:p>
          <a:p>
            <a:endParaRPr lang="en-GB" dirty="0"/>
          </a:p>
        </p:txBody>
      </p:sp>
      <p:sp>
        <p:nvSpPr>
          <p:cNvPr id="4" name="Slide Number Placeholder 3"/>
          <p:cNvSpPr>
            <a:spLocks noGrp="1"/>
          </p:cNvSpPr>
          <p:nvPr>
            <p:ph type="sldNum" sz="quarter" idx="5"/>
          </p:nvPr>
        </p:nvSpPr>
        <p:spPr/>
        <p:txBody>
          <a:bodyPr/>
          <a:lstStyle/>
          <a:p>
            <a:pPr>
              <a:defRPr/>
            </a:pPr>
            <a:fld id="{EEDEE701-FE50-4BF2-BCA8-71174D1CAB80}" type="slidenum">
              <a:rPr lang="fr-FR" smtClean="0"/>
              <a:pPr>
                <a:defRPr/>
              </a:pPr>
              <a:t>15</a:t>
            </a:fld>
            <a:endParaRPr lang="fr-FR"/>
          </a:p>
        </p:txBody>
      </p:sp>
    </p:spTree>
    <p:extLst>
      <p:ext uri="{BB962C8B-B14F-4D97-AF65-F5344CB8AC3E}">
        <p14:creationId xmlns:p14="http://schemas.microsoft.com/office/powerpoint/2010/main" val="1806153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0041C-E263-B141-9AC6-517C2736C0B9}"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87746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4938" y="649288"/>
            <a:ext cx="4338637" cy="3254375"/>
          </a:xfrm>
        </p:spPr>
      </p:sp>
      <p:sp>
        <p:nvSpPr>
          <p:cNvPr id="3" name="Notes Placeholder 2"/>
          <p:cNvSpPr>
            <a:spLocks noGrp="1"/>
          </p:cNvSpPr>
          <p:nvPr>
            <p:ph type="body" idx="1"/>
          </p:nvPr>
        </p:nvSpPr>
        <p:spPr/>
        <p:txBody>
          <a:bodyPr/>
          <a:lstStyle/>
          <a:p>
            <a:r>
              <a:rPr lang="en-GB" sz="900" dirty="0">
                <a:latin typeface="Arial" panose="020B0604020202020204" pitchFamily="34" charset="0"/>
                <a:cs typeface="Arial" panose="020B0604020202020204" pitchFamily="34" charset="0"/>
              </a:rPr>
              <a:t>IR-E is an European programme to help regional &amp; local government across Europe to develop and deliver better policies by creating an environment for sharing solutions i.e. bring policy makers together, give them the possibility to exchange with the objective to improve their territorial situation.</a:t>
            </a:r>
          </a:p>
          <a:p>
            <a:r>
              <a:rPr lang="en-GB" sz="900" dirty="0">
                <a:latin typeface="Arial" panose="020B0604020202020204" pitchFamily="34" charset="0"/>
                <a:cs typeface="Arial" panose="020B0604020202020204" pitchFamily="34" charset="0"/>
              </a:rPr>
              <a:t>The only programme where all EU regions are eligible plus NO and CH.</a:t>
            </a:r>
          </a:p>
          <a:p>
            <a:r>
              <a:rPr lang="en-GB" sz="900" dirty="0">
                <a:latin typeface="Arial" panose="020B0604020202020204" pitchFamily="34" charset="0"/>
                <a:cs typeface="Arial" panose="020B0604020202020204" pitchFamily="34" charset="0"/>
              </a:rPr>
              <a:t>We are focused on 4 thematic objectives.</a:t>
            </a:r>
          </a:p>
        </p:txBody>
      </p:sp>
      <p:sp>
        <p:nvSpPr>
          <p:cNvPr id="4" name="Slide Number Placeholder 3"/>
          <p:cNvSpPr>
            <a:spLocks noGrp="1"/>
          </p:cNvSpPr>
          <p:nvPr>
            <p:ph type="sldNum" sz="quarter" idx="10"/>
          </p:nvPr>
        </p:nvSpPr>
        <p:spPr/>
        <p:txBody>
          <a:bodyPr/>
          <a:lstStyle/>
          <a:p>
            <a:fld id="{935BECE1-868B-4983-9655-ECCB303A16B6}" type="slidenum">
              <a:rPr lang="fr-FR" smtClean="0"/>
              <a:pPr/>
              <a:t>2</a:t>
            </a:fld>
            <a:endParaRPr lang="fr-FR"/>
          </a:p>
        </p:txBody>
      </p:sp>
    </p:spTree>
    <p:extLst>
      <p:ext uri="{BB962C8B-B14F-4D97-AF65-F5344CB8AC3E}">
        <p14:creationId xmlns:p14="http://schemas.microsoft.com/office/powerpoint/2010/main" val="2351920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1282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71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5197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8854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DEE701-FE50-4BF2-BCA8-71174D1CAB8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6175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reg Europe No Origami">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84862F-A575-0443-951E-9B5DD45CC013}"/>
              </a:ext>
            </a:extLst>
          </p:cNvPr>
          <p:cNvSpPr>
            <a:spLocks noGrp="1"/>
          </p:cNvSpPr>
          <p:nvPr>
            <p:ph type="title"/>
          </p:nvPr>
        </p:nvSpPr>
        <p:spPr>
          <a:xfrm>
            <a:off x="683568" y="620688"/>
            <a:ext cx="7886700" cy="792088"/>
          </a:xfrm>
          <a:prstGeom prst="rect">
            <a:avLst/>
          </a:prstGeom>
        </p:spPr>
        <p:txBody>
          <a:bodyPr/>
          <a:lstStyle>
            <a:lvl1pPr algn="l">
              <a:defRPr sz="3600" b="1" i="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5" name="Text Placeholder 4">
            <a:extLst>
              <a:ext uri="{FF2B5EF4-FFF2-40B4-BE49-F238E27FC236}">
                <a16:creationId xmlns:a16="http://schemas.microsoft.com/office/drawing/2014/main" id="{199EF5A6-5299-7845-9F22-6C66845DF7C2}"/>
              </a:ext>
            </a:extLst>
          </p:cNvPr>
          <p:cNvSpPr>
            <a:spLocks noGrp="1"/>
          </p:cNvSpPr>
          <p:nvPr>
            <p:ph type="body" sz="quarter" idx="10"/>
          </p:nvPr>
        </p:nvSpPr>
        <p:spPr>
          <a:xfrm>
            <a:off x="684212" y="1628800"/>
            <a:ext cx="7886055" cy="3455987"/>
          </a:xfrm>
          <a:prstGeom prst="rect">
            <a:avLst/>
          </a:prstGeom>
        </p:spPr>
        <p:txBody>
          <a:bodyPr/>
          <a:lstStyle>
            <a:lvl1pPr marL="342900" indent="-342900">
              <a:buFont typeface="Wingdings" pitchFamily="2" charset="2"/>
              <a:buChar char="§"/>
              <a:defRPr baseline="0">
                <a:latin typeface="Arial" panose="020B0604020202020204" pitchFamily="34" charset="0"/>
                <a:cs typeface="Arial" panose="020B0604020202020204" pitchFamily="34" charset="0"/>
              </a:defRPr>
            </a:lvl1pPr>
            <a:lvl2pPr marL="742950" indent="-285750">
              <a:buFont typeface="Wingdings" pitchFamily="2" charset="2"/>
              <a:buChar char="§"/>
              <a:defRPr baseline="0">
                <a:latin typeface="Arial" panose="020B0604020202020204" pitchFamily="34" charset="0"/>
                <a:cs typeface="Arial" panose="020B0604020202020204" pitchFamily="34" charset="0"/>
              </a:defRPr>
            </a:lvl2pPr>
            <a:lvl3pPr marL="1143000" indent="-228600">
              <a:buFont typeface="Wingdings" pitchFamily="2" charset="2"/>
              <a:buChar char="§"/>
              <a:defRPr baseline="0">
                <a:latin typeface="Arial" panose="020B0604020202020204" pitchFamily="34" charset="0"/>
                <a:cs typeface="Arial" panose="020B0604020202020204" pitchFamily="34" charset="0"/>
              </a:defRPr>
            </a:lvl3pPr>
            <a:lvl4pPr marL="1600200" indent="-228600">
              <a:buFont typeface="Wingdings" pitchFamily="2" charset="2"/>
              <a:buChar char="§"/>
              <a:defRPr baseline="0">
                <a:latin typeface="Arial" panose="020B0604020202020204" pitchFamily="34" charset="0"/>
                <a:cs typeface="Arial" panose="020B0604020202020204" pitchFamily="34" charset="0"/>
              </a:defRPr>
            </a:lvl4pPr>
            <a:lvl5pPr marL="2057400" indent="-228600">
              <a:buFont typeface="Wingdings" pitchFamily="2" charset="2"/>
              <a:buChar char="§"/>
              <a:defRPr baseline="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5962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reg Europe Big Origami">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84862F-A575-0443-951E-9B5DD45CC013}"/>
              </a:ext>
            </a:extLst>
          </p:cNvPr>
          <p:cNvSpPr>
            <a:spLocks noGrp="1"/>
          </p:cNvSpPr>
          <p:nvPr>
            <p:ph type="title"/>
          </p:nvPr>
        </p:nvSpPr>
        <p:spPr>
          <a:xfrm>
            <a:off x="683568" y="620688"/>
            <a:ext cx="7886700" cy="792088"/>
          </a:xfrm>
          <a:prstGeom prst="rect">
            <a:avLst/>
          </a:prstGeom>
        </p:spPr>
        <p:txBody>
          <a:bodyPr/>
          <a:lstStyle>
            <a:lvl1pPr algn="l">
              <a:defRPr sz="3600" b="1" i="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5" name="Text Placeholder 4">
            <a:extLst>
              <a:ext uri="{FF2B5EF4-FFF2-40B4-BE49-F238E27FC236}">
                <a16:creationId xmlns:a16="http://schemas.microsoft.com/office/drawing/2014/main" id="{199EF5A6-5299-7845-9F22-6C66845DF7C2}"/>
              </a:ext>
            </a:extLst>
          </p:cNvPr>
          <p:cNvSpPr>
            <a:spLocks noGrp="1"/>
          </p:cNvSpPr>
          <p:nvPr>
            <p:ph type="body" sz="quarter" idx="10"/>
          </p:nvPr>
        </p:nvSpPr>
        <p:spPr>
          <a:xfrm>
            <a:off x="684212" y="1628800"/>
            <a:ext cx="7886055" cy="3455987"/>
          </a:xfrm>
          <a:prstGeom prst="rect">
            <a:avLst/>
          </a:prstGeom>
        </p:spPr>
        <p:txBody>
          <a:bodyPr/>
          <a:lstStyle>
            <a:lvl1pPr marL="342900" indent="-342900">
              <a:buFont typeface="Wingdings" pitchFamily="2" charset="2"/>
              <a:buChar char="§"/>
              <a:defRPr baseline="0">
                <a:latin typeface="Arial" panose="020B0604020202020204" pitchFamily="34" charset="0"/>
                <a:cs typeface="Arial" panose="020B0604020202020204" pitchFamily="34" charset="0"/>
              </a:defRPr>
            </a:lvl1pPr>
            <a:lvl2pPr marL="742950" indent="-285750">
              <a:buFont typeface="Wingdings" pitchFamily="2" charset="2"/>
              <a:buChar char="§"/>
              <a:defRPr baseline="0">
                <a:latin typeface="Arial" panose="020B0604020202020204" pitchFamily="34" charset="0"/>
                <a:cs typeface="Arial" panose="020B0604020202020204" pitchFamily="34" charset="0"/>
              </a:defRPr>
            </a:lvl2pPr>
            <a:lvl3pPr marL="1143000" indent="-228600">
              <a:buFont typeface="Wingdings" pitchFamily="2" charset="2"/>
              <a:buChar char="§"/>
              <a:defRPr baseline="0">
                <a:latin typeface="Arial" panose="020B0604020202020204" pitchFamily="34" charset="0"/>
                <a:cs typeface="Arial" panose="020B0604020202020204" pitchFamily="34" charset="0"/>
              </a:defRPr>
            </a:lvl3pPr>
            <a:lvl4pPr marL="1600200" indent="-228600">
              <a:buFont typeface="Wingdings" pitchFamily="2" charset="2"/>
              <a:buChar char="§"/>
              <a:defRPr baseline="0">
                <a:latin typeface="Arial" panose="020B0604020202020204" pitchFamily="34" charset="0"/>
                <a:cs typeface="Arial" panose="020B0604020202020204" pitchFamily="34" charset="0"/>
              </a:defRPr>
            </a:lvl4pPr>
            <a:lvl5pPr marL="2057400" indent="-228600">
              <a:buFont typeface="Wingdings" pitchFamily="2" charset="2"/>
              <a:buChar char="§"/>
              <a:defRPr baseline="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a:extLst>
              <a:ext uri="{FF2B5EF4-FFF2-40B4-BE49-F238E27FC236}">
                <a16:creationId xmlns:a16="http://schemas.microsoft.com/office/drawing/2014/main" id="{BFF2F861-0F0A-7746-A50E-10DBB95A4E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0072" y="-620423"/>
            <a:ext cx="5727700" cy="5135033"/>
          </a:xfrm>
          <a:prstGeom prst="rect">
            <a:avLst/>
          </a:prstGeom>
        </p:spPr>
      </p:pic>
    </p:spTree>
    <p:extLst>
      <p:ext uri="{BB962C8B-B14F-4D97-AF65-F5344CB8AC3E}">
        <p14:creationId xmlns:p14="http://schemas.microsoft.com/office/powerpoint/2010/main" val="3874896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erreg Europe Origami">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84862F-A575-0443-951E-9B5DD45CC013}"/>
              </a:ext>
            </a:extLst>
          </p:cNvPr>
          <p:cNvSpPr>
            <a:spLocks noGrp="1"/>
          </p:cNvSpPr>
          <p:nvPr>
            <p:ph type="title"/>
          </p:nvPr>
        </p:nvSpPr>
        <p:spPr>
          <a:xfrm>
            <a:off x="683568" y="620688"/>
            <a:ext cx="7886700" cy="792088"/>
          </a:xfrm>
          <a:prstGeom prst="rect">
            <a:avLst/>
          </a:prstGeom>
        </p:spPr>
        <p:txBody>
          <a:bodyPr/>
          <a:lstStyle>
            <a:lvl1pPr algn="l">
              <a:defRPr sz="3600" b="1" i="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5" name="Text Placeholder 4">
            <a:extLst>
              <a:ext uri="{FF2B5EF4-FFF2-40B4-BE49-F238E27FC236}">
                <a16:creationId xmlns:a16="http://schemas.microsoft.com/office/drawing/2014/main" id="{199EF5A6-5299-7845-9F22-6C66845DF7C2}"/>
              </a:ext>
            </a:extLst>
          </p:cNvPr>
          <p:cNvSpPr>
            <a:spLocks noGrp="1"/>
          </p:cNvSpPr>
          <p:nvPr>
            <p:ph type="body" sz="quarter" idx="10"/>
          </p:nvPr>
        </p:nvSpPr>
        <p:spPr>
          <a:xfrm>
            <a:off x="684212" y="1628800"/>
            <a:ext cx="7886055" cy="3455987"/>
          </a:xfrm>
          <a:prstGeom prst="rect">
            <a:avLst/>
          </a:prstGeom>
        </p:spPr>
        <p:txBody>
          <a:bodyPr/>
          <a:lstStyle>
            <a:lvl1pPr marL="342900" indent="-342900">
              <a:buFont typeface="Wingdings" pitchFamily="2" charset="2"/>
              <a:buChar char="§"/>
              <a:defRPr baseline="0">
                <a:latin typeface="Arial" panose="020B0604020202020204" pitchFamily="34" charset="0"/>
                <a:cs typeface="Arial" panose="020B0604020202020204" pitchFamily="34" charset="0"/>
              </a:defRPr>
            </a:lvl1pPr>
            <a:lvl2pPr marL="742950" indent="-285750">
              <a:buFont typeface="Wingdings" pitchFamily="2" charset="2"/>
              <a:buChar char="§"/>
              <a:defRPr baseline="0">
                <a:latin typeface="Arial" panose="020B0604020202020204" pitchFamily="34" charset="0"/>
                <a:cs typeface="Arial" panose="020B0604020202020204" pitchFamily="34" charset="0"/>
              </a:defRPr>
            </a:lvl2pPr>
            <a:lvl3pPr marL="1143000" indent="-228600">
              <a:buFont typeface="Wingdings" pitchFamily="2" charset="2"/>
              <a:buChar char="§"/>
              <a:defRPr baseline="0">
                <a:latin typeface="Arial" panose="020B0604020202020204" pitchFamily="34" charset="0"/>
                <a:cs typeface="Arial" panose="020B0604020202020204" pitchFamily="34" charset="0"/>
              </a:defRPr>
            </a:lvl3pPr>
            <a:lvl4pPr marL="1600200" indent="-228600">
              <a:buFont typeface="Wingdings" pitchFamily="2" charset="2"/>
              <a:buChar char="§"/>
              <a:defRPr baseline="0">
                <a:latin typeface="Arial" panose="020B0604020202020204" pitchFamily="34" charset="0"/>
                <a:cs typeface="Arial" panose="020B0604020202020204" pitchFamily="34" charset="0"/>
              </a:defRPr>
            </a:lvl4pPr>
            <a:lvl5pPr marL="2057400" indent="-228600">
              <a:buFont typeface="Wingdings" pitchFamily="2" charset="2"/>
              <a:buChar char="§"/>
              <a:defRPr baseline="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a:extLst>
              <a:ext uri="{FF2B5EF4-FFF2-40B4-BE49-F238E27FC236}">
                <a16:creationId xmlns:a16="http://schemas.microsoft.com/office/drawing/2014/main" id="{A75B71F4-A000-2242-B28E-F35910B246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6541" y="589277"/>
            <a:ext cx="757907" cy="679483"/>
          </a:xfrm>
          <a:prstGeom prst="rect">
            <a:avLst/>
          </a:prstGeom>
        </p:spPr>
      </p:pic>
    </p:spTree>
    <p:extLst>
      <p:ext uri="{BB962C8B-B14F-4D97-AF65-F5344CB8AC3E}">
        <p14:creationId xmlns:p14="http://schemas.microsoft.com/office/powerpoint/2010/main" val="173324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7B1C9-B2F0-0A44-A27C-ABE0B79C890A}"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9BC7B-9422-774D-BF6A-B98A82FF52CB}" type="slidenum">
              <a:rPr lang="en-US" smtClean="0"/>
              <a:t>‹#›</a:t>
            </a:fld>
            <a:endParaRPr lang="en-US"/>
          </a:p>
        </p:txBody>
      </p:sp>
    </p:spTree>
    <p:extLst>
      <p:ext uri="{BB962C8B-B14F-4D97-AF65-F5344CB8AC3E}">
        <p14:creationId xmlns:p14="http://schemas.microsoft.com/office/powerpoint/2010/main" val="410756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reg Europe No Origami">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84862F-A575-0443-951E-9B5DD45CC013}"/>
              </a:ext>
            </a:extLst>
          </p:cNvPr>
          <p:cNvSpPr>
            <a:spLocks noGrp="1"/>
          </p:cNvSpPr>
          <p:nvPr>
            <p:ph type="title"/>
          </p:nvPr>
        </p:nvSpPr>
        <p:spPr>
          <a:xfrm>
            <a:off x="683568" y="620688"/>
            <a:ext cx="7886700" cy="792088"/>
          </a:xfrm>
          <a:prstGeom prst="rect">
            <a:avLst/>
          </a:prstGeom>
        </p:spPr>
        <p:txBody>
          <a:bodyPr/>
          <a:lstStyle>
            <a:lvl1pPr algn="l">
              <a:defRPr sz="3600" b="1" i="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5" name="Text Placeholder 4">
            <a:extLst>
              <a:ext uri="{FF2B5EF4-FFF2-40B4-BE49-F238E27FC236}">
                <a16:creationId xmlns:a16="http://schemas.microsoft.com/office/drawing/2014/main" id="{199EF5A6-5299-7845-9F22-6C66845DF7C2}"/>
              </a:ext>
            </a:extLst>
          </p:cNvPr>
          <p:cNvSpPr>
            <a:spLocks noGrp="1"/>
          </p:cNvSpPr>
          <p:nvPr>
            <p:ph type="body" sz="quarter" idx="10"/>
          </p:nvPr>
        </p:nvSpPr>
        <p:spPr>
          <a:xfrm>
            <a:off x="684212" y="1628800"/>
            <a:ext cx="7886055" cy="3455987"/>
          </a:xfrm>
          <a:prstGeom prst="rect">
            <a:avLst/>
          </a:prstGeom>
        </p:spPr>
        <p:txBody>
          <a:bodyPr/>
          <a:lstStyle>
            <a:lvl1pPr marL="342900" indent="-342900">
              <a:buFont typeface="Wingdings" pitchFamily="2" charset="2"/>
              <a:buChar char="§"/>
              <a:defRPr baseline="0">
                <a:latin typeface="Arial" panose="020B0604020202020204" pitchFamily="34" charset="0"/>
                <a:cs typeface="Arial" panose="020B0604020202020204" pitchFamily="34" charset="0"/>
              </a:defRPr>
            </a:lvl1pPr>
            <a:lvl2pPr marL="742950" indent="-285750">
              <a:buFont typeface="Wingdings" pitchFamily="2" charset="2"/>
              <a:buChar char="§"/>
              <a:defRPr baseline="0">
                <a:latin typeface="Arial" panose="020B0604020202020204" pitchFamily="34" charset="0"/>
                <a:cs typeface="Arial" panose="020B0604020202020204" pitchFamily="34" charset="0"/>
              </a:defRPr>
            </a:lvl2pPr>
            <a:lvl3pPr marL="1143000" indent="-228600">
              <a:buFont typeface="Wingdings" pitchFamily="2" charset="2"/>
              <a:buChar char="§"/>
              <a:defRPr baseline="0">
                <a:latin typeface="Arial" panose="020B0604020202020204" pitchFamily="34" charset="0"/>
                <a:cs typeface="Arial" panose="020B0604020202020204" pitchFamily="34" charset="0"/>
              </a:defRPr>
            </a:lvl3pPr>
            <a:lvl4pPr marL="1600200" indent="-228600">
              <a:buFont typeface="Wingdings" pitchFamily="2" charset="2"/>
              <a:buChar char="§"/>
              <a:defRPr baseline="0">
                <a:latin typeface="Arial" panose="020B0604020202020204" pitchFamily="34" charset="0"/>
                <a:cs typeface="Arial" panose="020B0604020202020204" pitchFamily="34" charset="0"/>
              </a:defRPr>
            </a:lvl4pPr>
            <a:lvl5pPr marL="2057400" indent="-228600">
              <a:buFont typeface="Wingdings" pitchFamily="2" charset="2"/>
              <a:buChar char="§"/>
              <a:defRPr baseline="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8980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erreg Europe Big Origami">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84862F-A575-0443-951E-9B5DD45CC013}"/>
              </a:ext>
            </a:extLst>
          </p:cNvPr>
          <p:cNvSpPr>
            <a:spLocks noGrp="1"/>
          </p:cNvSpPr>
          <p:nvPr>
            <p:ph type="title"/>
          </p:nvPr>
        </p:nvSpPr>
        <p:spPr>
          <a:xfrm>
            <a:off x="683568" y="620688"/>
            <a:ext cx="7886700" cy="792088"/>
          </a:xfrm>
          <a:prstGeom prst="rect">
            <a:avLst/>
          </a:prstGeom>
        </p:spPr>
        <p:txBody>
          <a:bodyPr/>
          <a:lstStyle>
            <a:lvl1pPr algn="l">
              <a:defRPr sz="3600" b="1" i="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5" name="Text Placeholder 4">
            <a:extLst>
              <a:ext uri="{FF2B5EF4-FFF2-40B4-BE49-F238E27FC236}">
                <a16:creationId xmlns:a16="http://schemas.microsoft.com/office/drawing/2014/main" id="{199EF5A6-5299-7845-9F22-6C66845DF7C2}"/>
              </a:ext>
            </a:extLst>
          </p:cNvPr>
          <p:cNvSpPr>
            <a:spLocks noGrp="1"/>
          </p:cNvSpPr>
          <p:nvPr>
            <p:ph type="body" sz="quarter" idx="10"/>
          </p:nvPr>
        </p:nvSpPr>
        <p:spPr>
          <a:xfrm>
            <a:off x="684212" y="1628800"/>
            <a:ext cx="7886055" cy="3455987"/>
          </a:xfrm>
          <a:prstGeom prst="rect">
            <a:avLst/>
          </a:prstGeom>
        </p:spPr>
        <p:txBody>
          <a:bodyPr/>
          <a:lstStyle>
            <a:lvl1pPr marL="342900" indent="-342900">
              <a:buFont typeface="Wingdings" pitchFamily="2" charset="2"/>
              <a:buChar char="§"/>
              <a:defRPr baseline="0">
                <a:latin typeface="Arial" panose="020B0604020202020204" pitchFamily="34" charset="0"/>
                <a:cs typeface="Arial" panose="020B0604020202020204" pitchFamily="34" charset="0"/>
              </a:defRPr>
            </a:lvl1pPr>
            <a:lvl2pPr marL="742950" indent="-285750">
              <a:buFont typeface="Wingdings" pitchFamily="2" charset="2"/>
              <a:buChar char="§"/>
              <a:defRPr baseline="0">
                <a:latin typeface="Arial" panose="020B0604020202020204" pitchFamily="34" charset="0"/>
                <a:cs typeface="Arial" panose="020B0604020202020204" pitchFamily="34" charset="0"/>
              </a:defRPr>
            </a:lvl2pPr>
            <a:lvl3pPr marL="1143000" indent="-228600">
              <a:buFont typeface="Wingdings" pitchFamily="2" charset="2"/>
              <a:buChar char="§"/>
              <a:defRPr baseline="0">
                <a:latin typeface="Arial" panose="020B0604020202020204" pitchFamily="34" charset="0"/>
                <a:cs typeface="Arial" panose="020B0604020202020204" pitchFamily="34" charset="0"/>
              </a:defRPr>
            </a:lvl3pPr>
            <a:lvl4pPr marL="1600200" indent="-228600">
              <a:buFont typeface="Wingdings" pitchFamily="2" charset="2"/>
              <a:buChar char="§"/>
              <a:defRPr baseline="0">
                <a:latin typeface="Arial" panose="020B0604020202020204" pitchFamily="34" charset="0"/>
                <a:cs typeface="Arial" panose="020B0604020202020204" pitchFamily="34" charset="0"/>
              </a:defRPr>
            </a:lvl4pPr>
            <a:lvl5pPr marL="2057400" indent="-228600">
              <a:buFont typeface="Wingdings" pitchFamily="2" charset="2"/>
              <a:buChar char="§"/>
              <a:defRPr baseline="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a:extLst>
              <a:ext uri="{FF2B5EF4-FFF2-40B4-BE49-F238E27FC236}">
                <a16:creationId xmlns:a16="http://schemas.microsoft.com/office/drawing/2014/main" id="{BFF2F861-0F0A-7746-A50E-10DBB95A4E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0072" y="-620423"/>
            <a:ext cx="5727700" cy="5135033"/>
          </a:xfrm>
          <a:prstGeom prst="rect">
            <a:avLst/>
          </a:prstGeom>
        </p:spPr>
      </p:pic>
    </p:spTree>
    <p:extLst>
      <p:ext uri="{BB962C8B-B14F-4D97-AF65-F5344CB8AC3E}">
        <p14:creationId xmlns:p14="http://schemas.microsoft.com/office/powerpoint/2010/main" val="48599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7B1C9-B2F0-0A44-A27C-ABE0B79C890A}"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9BC7B-9422-774D-BF6A-B98A82FF52CB}" type="slidenum">
              <a:rPr lang="en-US" smtClean="0"/>
              <a:t>‹#›</a:t>
            </a:fld>
            <a:endParaRPr lang="en-US"/>
          </a:p>
        </p:txBody>
      </p:sp>
    </p:spTree>
    <p:extLst>
      <p:ext uri="{BB962C8B-B14F-4D97-AF65-F5344CB8AC3E}">
        <p14:creationId xmlns:p14="http://schemas.microsoft.com/office/powerpoint/2010/main" val="315354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terreg Europe No Origami">
  <p:cSld name="1_Interreg Europe No Origami">
    <p:spTree>
      <p:nvGrpSpPr>
        <p:cNvPr id="1" name="Shape 12"/>
        <p:cNvGrpSpPr/>
        <p:nvPr/>
      </p:nvGrpSpPr>
      <p:grpSpPr>
        <a:xfrm>
          <a:off x="0" y="0"/>
          <a:ext cx="0" cy="0"/>
          <a:chOff x="0" y="0"/>
          <a:chExt cx="0" cy="0"/>
        </a:xfrm>
      </p:grpSpPr>
      <p:sp>
        <p:nvSpPr>
          <p:cNvPr id="13" name="Google Shape;13;p2"/>
          <p:cNvSpPr txBox="1">
            <a:spLocks noGrp="1"/>
          </p:cNvSpPr>
          <p:nvPr>
            <p:ph type="title"/>
          </p:nvPr>
        </p:nvSpPr>
        <p:spPr>
          <a:xfrm>
            <a:off x="683568" y="620688"/>
            <a:ext cx="7886700" cy="7920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rgbClr val="000000"/>
              </a:buClr>
              <a:buSzPts val="1400"/>
              <a:buFont typeface="Arial"/>
              <a:buNone/>
              <a:defRPr sz="3600" b="1" i="0" u="none" strike="noStrike" cap="none">
                <a:solidFill>
                  <a:schemeClr val="dk2"/>
                </a:solidFill>
                <a:latin typeface="Arial"/>
                <a:ea typeface="Arial"/>
                <a:cs typeface="Arial"/>
                <a:sym typeface="Arial"/>
              </a:defRPr>
            </a:lvl1pPr>
            <a:lvl2pPr marR="0" lvl="1"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body" idx="1"/>
          </p:nvPr>
        </p:nvSpPr>
        <p:spPr>
          <a:xfrm>
            <a:off x="684212" y="1628800"/>
            <a:ext cx="7886055" cy="3455987"/>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56683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terreg Europe Origami">
  <p:cSld name="1_Interreg Europe Origami">
    <p:spTree>
      <p:nvGrpSpPr>
        <p:cNvPr id="1" name="Shape 19"/>
        <p:cNvGrpSpPr/>
        <p:nvPr/>
      </p:nvGrpSpPr>
      <p:grpSpPr>
        <a:xfrm>
          <a:off x="0" y="0"/>
          <a:ext cx="0" cy="0"/>
          <a:chOff x="0" y="0"/>
          <a:chExt cx="0" cy="0"/>
        </a:xfrm>
      </p:grpSpPr>
      <p:pic>
        <p:nvPicPr>
          <p:cNvPr id="4" name="Google Shape;20;p4"/>
          <p:cNvPicPr preferRelativeResize="0">
            <a:picLocks noChangeAspect="1" noChangeArrowheads="1"/>
          </p:cNvPicPr>
          <p:nvPr/>
        </p:nvPicPr>
        <p:blipFill>
          <a:blip r:embed="rId2"/>
          <a:srcRect/>
          <a:stretch>
            <a:fillRect/>
          </a:stretch>
        </p:blipFill>
        <p:spPr bwMode="auto">
          <a:xfrm>
            <a:off x="7847013" y="588963"/>
            <a:ext cx="757237" cy="679450"/>
          </a:xfrm>
          <a:prstGeom prst="rect">
            <a:avLst/>
          </a:prstGeom>
          <a:noFill/>
          <a:ln w="9525">
            <a:noFill/>
            <a:miter lim="800000"/>
            <a:headEnd/>
            <a:tailEnd/>
          </a:ln>
        </p:spPr>
      </p:pic>
      <p:sp>
        <p:nvSpPr>
          <p:cNvPr id="21" name="Google Shape;21;p4"/>
          <p:cNvSpPr txBox="1">
            <a:spLocks noGrp="1"/>
          </p:cNvSpPr>
          <p:nvPr>
            <p:ph type="title"/>
          </p:nvPr>
        </p:nvSpPr>
        <p:spPr>
          <a:xfrm>
            <a:off x="683568" y="620688"/>
            <a:ext cx="7886700" cy="7920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rgbClr val="000000"/>
              </a:buClr>
              <a:buSzPts val="1400"/>
              <a:buFont typeface="Arial"/>
              <a:buNone/>
              <a:defRPr sz="3600" b="1" i="0" u="none" strike="noStrike" cap="none">
                <a:solidFill>
                  <a:schemeClr val="dk2"/>
                </a:solidFill>
                <a:latin typeface="Arial"/>
                <a:ea typeface="Arial"/>
                <a:cs typeface="Arial"/>
                <a:sym typeface="Arial"/>
              </a:defRPr>
            </a:lvl1pPr>
            <a:lvl2pPr marR="0" lvl="1"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22" name="Google Shape;22;p4"/>
          <p:cNvSpPr txBox="1">
            <a:spLocks noGrp="1"/>
          </p:cNvSpPr>
          <p:nvPr>
            <p:ph type="body" idx="1"/>
          </p:nvPr>
        </p:nvSpPr>
        <p:spPr>
          <a:xfrm>
            <a:off x="684212" y="1628800"/>
            <a:ext cx="7886055" cy="3455987"/>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0528710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Espace réservé du texte 2"/>
          <p:cNvSpPr txBox="1">
            <a:spLocks/>
          </p:cNvSpPr>
          <p:nvPr userDrawn="1"/>
        </p:nvSpPr>
        <p:spPr>
          <a:xfrm>
            <a:off x="7092255" y="638519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47BD3155-7DE1-4A23-AC2E-223636B11E30}" type="slidenum">
              <a:rPr lang="en-GB" smtClean="0"/>
              <a:pPr fontAlgn="auto">
                <a:spcAft>
                  <a:spcPts val="0"/>
                </a:spcAft>
                <a:defRPr/>
              </a:pPr>
              <a:t>‹#›</a:t>
            </a:fld>
            <a:endParaRPr lang="en-GB" dirty="0"/>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727258"/>
            <a:ext cx="9144000" cy="130742"/>
          </a:xfrm>
          <a:prstGeom prst="rect">
            <a:avLst/>
          </a:prstGeom>
        </p:spPr>
      </p:pic>
    </p:spTree>
  </p:cSld>
  <p:clrMap bg1="lt1" tx1="dk1" bg2="lt2" tx2="dk2" accent1="accent1" accent2="accent2" accent3="accent3" accent4="accent4" accent5="accent5" accent6="accent6" hlink="hlink" folHlink="folHlink"/>
  <p:sldLayoutIdLst>
    <p:sldLayoutId id="2147483765" r:id="rId1"/>
    <p:sldLayoutId id="2147483766" r:id="rId2"/>
    <p:sldLayoutId id="2147483775" r:id="rId3"/>
    <p:sldLayoutId id="2147483776"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Espace réservé du texte 2"/>
          <p:cNvSpPr txBox="1">
            <a:spLocks/>
          </p:cNvSpPr>
          <p:nvPr userDrawn="1"/>
        </p:nvSpPr>
        <p:spPr>
          <a:xfrm>
            <a:off x="7092255" y="638519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47BD3155-7DE1-4A23-AC2E-223636B11E30}" type="slidenum">
              <a:rPr lang="en-GB" smtClean="0"/>
              <a:pPr fontAlgn="auto">
                <a:spcAft>
                  <a:spcPts val="0"/>
                </a:spcAft>
                <a:defRPr/>
              </a:pPr>
              <a:t>‹#›</a:t>
            </a:fld>
            <a:endParaRPr lang="en-GB"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6727258"/>
            <a:ext cx="9144000" cy="130742"/>
          </a:xfrm>
          <a:prstGeom prst="rect">
            <a:avLst/>
          </a:prstGeom>
        </p:spPr>
      </p:pic>
    </p:spTree>
    <p:extLst>
      <p:ext uri="{BB962C8B-B14F-4D97-AF65-F5344CB8AC3E}">
        <p14:creationId xmlns:p14="http://schemas.microsoft.com/office/powerpoint/2010/main" val="183192984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interregeurope.eu/policylearning/good-practices/item/3337/open-innovation-brightlands-maastricht-health-campu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16.gif"/><Relationship Id="rId4" Type="http://schemas.openxmlformats.org/officeDocument/2006/relationships/hyperlink" Target="https://www.interregeurope.eu/about-us/2021-2027/"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hyperlink" Target="https://www.interregeurope.eu/policylearning/news/6449/the-policy-learning-platform-has-launched-the-policy-digest/?no_cache=1&amp;cHash=eb3e37b3027a93d176dce9c78124ae2e"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s://www.interregeurope.eu/policylearning/news/7724/accelerating-the-innovation-process-through-centres-of-competence/?no_cache=1&amp;cHash=71436d53a25c4e89131154fff7c5836a" TargetMode="External"/><Relationship Id="rId5" Type="http://schemas.openxmlformats.org/officeDocument/2006/relationships/image" Target="../media/image11.png"/><Relationship Id="rId10" Type="http://schemas.openxmlformats.org/officeDocument/2006/relationships/hyperlink" Target="https://www.interregeurope.eu/fileadmin/user_upload/plp_uploads/policy_briefs/2020-01-17_Policy_Brief_University-Industry_Collaboration.pdf" TargetMode="External"/><Relationship Id="rId4" Type="http://schemas.openxmlformats.org/officeDocument/2006/relationships/hyperlink" Target="https://www.interregeurope.eu/policylearning/good-practices/" TargetMode="External"/><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hyperlink" Target="https://www.interregeurope.eu/hocare/" TargetMode="External"/><Relationship Id="rId13" Type="http://schemas.openxmlformats.org/officeDocument/2006/relationships/hyperlink" Target="https://www.interregeurope.eu/tittan/" TargetMode="External"/><Relationship Id="rId3" Type="http://schemas.openxmlformats.org/officeDocument/2006/relationships/image" Target="../media/image14.png"/><Relationship Id="rId7" Type="http://schemas.openxmlformats.org/officeDocument/2006/relationships/hyperlink" Target="https://www.interregeurope.eu/helium/" TargetMode="External"/><Relationship Id="rId12" Type="http://schemas.openxmlformats.org/officeDocument/2006/relationships/hyperlink" Target="https://www.interregeurope.eu/medtech4europ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nterregeurope.eu/eushafe/" TargetMode="External"/><Relationship Id="rId11" Type="http://schemas.openxmlformats.org/officeDocument/2006/relationships/hyperlink" Target="https://www.interregeurope.eu/ithaca/" TargetMode="External"/><Relationship Id="rId5" Type="http://schemas.openxmlformats.org/officeDocument/2006/relationships/hyperlink" Target="https://www.interregeurope.eu/acsell/" TargetMode="External"/><Relationship Id="rId10" Type="http://schemas.openxmlformats.org/officeDocument/2006/relationships/hyperlink" Target="https://www.interregeurope.eu/intencive/" TargetMode="External"/><Relationship Id="rId4" Type="http://schemas.openxmlformats.org/officeDocument/2006/relationships/image" Target="../media/image13.png"/><Relationship Id="rId9" Type="http://schemas.openxmlformats.org/officeDocument/2006/relationships/hyperlink" Target="https://www.interregeurope.eu/innovasp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interregeurope.eu/policylearning/good-practices/item/1576/precommercial-development-of-research-results-from-the-galician-public-health-system/" TargetMode="External"/><Relationship Id="rId4" Type="http://schemas.openxmlformats.org/officeDocument/2006/relationships/hyperlink" Target="https://www.interregeurope.eu/policylearning/good-practices/item/3439/innovasaude-hospital-205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interregeurope.eu/policylearning/good-practices/item/944/technology-supported-health-service-at-scale/" TargetMode="External"/><Relationship Id="rId4" Type="http://schemas.openxmlformats.org/officeDocument/2006/relationships/hyperlink" Target="https://www.interregeurope.eu/policylearning/good-practices/item/3422/smartcare-ict-supported-integrated-c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4897" y="1700808"/>
            <a:ext cx="5743847" cy="4913784"/>
          </a:xfrm>
          <a:prstGeom prst="rect">
            <a:avLst/>
          </a:prstGeom>
        </p:spPr>
      </p:pic>
      <p:sp>
        <p:nvSpPr>
          <p:cNvPr id="26626" name="Espace réservé du texte 8"/>
          <p:cNvSpPr>
            <a:spLocks noGrp="1"/>
          </p:cNvSpPr>
          <p:nvPr>
            <p:ph type="body" sz="quarter" idx="10"/>
          </p:nvPr>
        </p:nvSpPr>
        <p:spPr>
          <a:xfrm>
            <a:off x="425593" y="2060848"/>
            <a:ext cx="5874599" cy="1908619"/>
          </a:xfrm>
          <a:prstGeom prst="rect">
            <a:avLst/>
          </a:prstGeom>
        </p:spPr>
        <p:txBody>
          <a:bodyPr/>
          <a:lstStyle/>
          <a:p>
            <a:pPr marL="0" indent="0">
              <a:buNone/>
            </a:pPr>
            <a:r>
              <a:rPr lang="en-GB" sz="2800" b="1" dirty="0">
                <a:solidFill>
                  <a:schemeClr val="tx2"/>
                </a:solidFill>
                <a:latin typeface="Arial" charset="0"/>
                <a:cs typeface="Arial" charset="0"/>
              </a:rPr>
              <a:t> Regional practices and strategies for innovation in personalised medicine” : Insights from the Interreg Europe </a:t>
            </a:r>
            <a:r>
              <a:rPr lang="en-GB" sz="2800" b="1">
                <a:solidFill>
                  <a:schemeClr val="tx2"/>
                </a:solidFill>
                <a:latin typeface="Arial" charset="0"/>
                <a:cs typeface="Arial" charset="0"/>
              </a:rPr>
              <a:t>health related project </a:t>
            </a:r>
            <a:r>
              <a:rPr lang="en-GB" sz="2800" b="1" dirty="0">
                <a:solidFill>
                  <a:schemeClr val="tx2"/>
                </a:solidFill>
                <a:latin typeface="Arial" charset="0"/>
                <a:cs typeface="Arial" charset="0"/>
              </a:rPr>
              <a:t>portfolio</a:t>
            </a:r>
            <a:br>
              <a:rPr lang="en-GB" sz="1100" dirty="0">
                <a:effectLst/>
                <a:latin typeface="Calibri" panose="020F0502020204030204" pitchFamily="34" charset="0"/>
                <a:ea typeface="Calibri" panose="020F0502020204030204" pitchFamily="34" charset="0"/>
              </a:rPr>
            </a:br>
            <a:endParaRPr lang="en-GB" sz="2800"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7" y="580012"/>
            <a:ext cx="3168352" cy="1048788"/>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8776" y="-531440"/>
            <a:ext cx="5257800" cy="4713755"/>
          </a:xfrm>
          <a:prstGeom prst="rect">
            <a:avLst/>
          </a:prstGeom>
        </p:spPr>
      </p:pic>
      <p:sp>
        <p:nvSpPr>
          <p:cNvPr id="4" name="Rectangle 3"/>
          <p:cNvSpPr/>
          <p:nvPr/>
        </p:nvSpPr>
        <p:spPr>
          <a:xfrm>
            <a:off x="741125" y="5890319"/>
            <a:ext cx="5763116" cy="646331"/>
          </a:xfrm>
          <a:prstGeom prst="rect">
            <a:avLst/>
          </a:prstGeom>
        </p:spPr>
        <p:txBody>
          <a:bodyPr wrap="none">
            <a:spAutoFit/>
          </a:bodyPr>
          <a:lstStyle/>
          <a:p>
            <a:pPr marL="0" indent="0">
              <a:buNone/>
            </a:pPr>
            <a:r>
              <a:rPr lang="fr-FR" dirty="0">
                <a:ea typeface="Arial" charset="0"/>
                <a:sym typeface="Webdings" panose="05030102010509060703" pitchFamily="18" charset="2"/>
              </a:rPr>
              <a:t>Marc Pattinson Innovation and Research Policy Expert</a:t>
            </a:r>
          </a:p>
          <a:p>
            <a:pPr marL="0" indent="0">
              <a:buNone/>
            </a:pPr>
            <a:r>
              <a:rPr lang="fr-FR" dirty="0">
                <a:ea typeface="Arial" charset="0"/>
                <a:sym typeface="Webdings" panose="05030102010509060703" pitchFamily="18" charset="2"/>
              </a:rPr>
              <a:t>Tuesday 15th June  2021 </a:t>
            </a:r>
            <a:r>
              <a:rPr lang="en-GB" dirty="0">
                <a:ea typeface="Arial" charset="0"/>
              </a:rPr>
              <a:t>| </a:t>
            </a:r>
            <a:r>
              <a:rPr lang="fr-FR" dirty="0">
                <a:ea typeface="Arial" charset="0"/>
              </a:rPr>
              <a:t>Online</a:t>
            </a:r>
          </a:p>
        </p:txBody>
      </p:sp>
      <p:sp>
        <p:nvSpPr>
          <p:cNvPr id="8" name="Espace réservé du texte 8">
            <a:extLst>
              <a:ext uri="{FF2B5EF4-FFF2-40B4-BE49-F238E27FC236}">
                <a16:creationId xmlns:a16="http://schemas.microsoft.com/office/drawing/2014/main" id="{B5D32A5D-66B9-3742-BE7F-B4E5B2EE4E54}"/>
              </a:ext>
            </a:extLst>
          </p:cNvPr>
          <p:cNvSpPr txBox="1">
            <a:spLocks/>
          </p:cNvSpPr>
          <p:nvPr/>
        </p:nvSpPr>
        <p:spPr>
          <a:xfrm>
            <a:off x="425593" y="3461376"/>
            <a:ext cx="5039916" cy="458547"/>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3200" kern="1200" baseline="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Wingdings" pitchFamily="2" charset="2"/>
              <a:buChar char="§"/>
              <a:defRPr sz="2800" kern="1200" baseline="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Wingdings" pitchFamily="2" charset="2"/>
              <a:buChar char="§"/>
              <a:defRPr sz="2400" kern="1200" baseline="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Wingdings" pitchFamily="2" charset="2"/>
              <a:buChar char="§"/>
              <a:defRPr sz="2000" kern="1200" baseline="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Wingdings" pitchFamily="2" charset="2"/>
              <a:buChar char="§"/>
              <a:defRPr sz="20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itchFamily="2" charset="2"/>
              <a:buNone/>
            </a:pPr>
            <a:endParaRPr lang="en-GB" dirty="0"/>
          </a:p>
        </p:txBody>
      </p:sp>
      <p:sp>
        <p:nvSpPr>
          <p:cNvPr id="9" name="Espace réservé du texte 8">
            <a:extLst>
              <a:ext uri="{FF2B5EF4-FFF2-40B4-BE49-F238E27FC236}">
                <a16:creationId xmlns:a16="http://schemas.microsoft.com/office/drawing/2014/main" id="{0EDBCE33-40D3-47C7-BE95-3DFB48D763DC}"/>
              </a:ext>
            </a:extLst>
          </p:cNvPr>
          <p:cNvSpPr txBox="1">
            <a:spLocks/>
          </p:cNvSpPr>
          <p:nvPr/>
        </p:nvSpPr>
        <p:spPr>
          <a:xfrm>
            <a:off x="741125" y="5140721"/>
            <a:ext cx="5039916" cy="489517"/>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3200" kern="1200" baseline="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Wingdings" pitchFamily="2" charset="2"/>
              <a:buChar char="§"/>
              <a:defRPr sz="2800" kern="1200" baseline="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Wingdings" pitchFamily="2" charset="2"/>
              <a:buChar char="§"/>
              <a:defRPr sz="2400" kern="1200" baseline="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Wingdings" pitchFamily="2" charset="2"/>
              <a:buChar char="§"/>
              <a:defRPr sz="2000" kern="1200" baseline="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Wingdings" pitchFamily="2" charset="2"/>
              <a:buChar char="§"/>
              <a:defRPr sz="20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itchFamily="2" charset="2"/>
              <a:buNone/>
            </a:pPr>
            <a:r>
              <a:rPr lang="en-GB" sz="2800">
                <a:latin typeface="Arial" charset="0"/>
                <a:ea typeface="Arial" charset="0"/>
                <a:cs typeface="Arial" charset="0"/>
              </a:rPr>
              <a:t>Webinar</a:t>
            </a:r>
            <a:endParaRPr lang="en-GB" sz="2000" dirty="0">
              <a:latin typeface="Arial" charset="0"/>
              <a:ea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79512" y="139948"/>
            <a:ext cx="7886700" cy="792088"/>
          </a:xfrm>
          <a:prstGeom prst="rect">
            <a:avLst/>
          </a:prstGeom>
        </p:spPr>
        <p:txBody>
          <a:bodyPr/>
          <a:lstStyle/>
          <a:p>
            <a:r>
              <a:rPr lang="en-GB" sz="2400" dirty="0">
                <a:latin typeface="Arial" charset="0"/>
                <a:ea typeface="Arial" charset="0"/>
                <a:cs typeface="Arial" charset="0"/>
              </a:rPr>
              <a:t>Interesting Good Practices : Platforms and Observatories</a:t>
            </a:r>
          </a:p>
        </p:txBody>
      </p:sp>
      <p:pic>
        <p:nvPicPr>
          <p:cNvPr id="14" name="Picture 6" descr="A close up of a sign&#10;&#10;Description automatically generated">
            <a:extLst>
              <a:ext uri="{FF2B5EF4-FFF2-40B4-BE49-F238E27FC236}">
                <a16:creationId xmlns:a16="http://schemas.microsoft.com/office/drawing/2014/main" id="{4686A377-FD65-43A2-9844-14120B398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sp>
        <p:nvSpPr>
          <p:cNvPr id="6" name="ZoneTexte 5">
            <a:extLst>
              <a:ext uri="{FF2B5EF4-FFF2-40B4-BE49-F238E27FC236}">
                <a16:creationId xmlns:a16="http://schemas.microsoft.com/office/drawing/2014/main" id="{13473596-A3A3-47BE-9804-13A39F787D5C}"/>
              </a:ext>
            </a:extLst>
          </p:cNvPr>
          <p:cNvSpPr txBox="1"/>
          <p:nvPr/>
        </p:nvSpPr>
        <p:spPr>
          <a:xfrm>
            <a:off x="257788" y="932036"/>
            <a:ext cx="8490676" cy="5693866"/>
          </a:xfrm>
          <a:prstGeom prst="rect">
            <a:avLst/>
          </a:prstGeom>
          <a:noFill/>
        </p:spPr>
        <p:txBody>
          <a:bodyPr wrap="square" rtlCol="0">
            <a:spAutoFit/>
          </a:bodyPr>
          <a:lstStyle/>
          <a:p>
            <a:pPr>
              <a:spcBef>
                <a:spcPts val="1200"/>
              </a:spcBef>
            </a:pP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MEDTECH4EUROPE</a:t>
            </a:r>
            <a:r>
              <a:rPr lang="fr-FR" dirty="0">
                <a:solidFill>
                  <a:srgbClr val="EE6F20"/>
                </a:solidFill>
                <a:latin typeface="Calibri" panose="020F0502020204030204" pitchFamily="34" charset="0"/>
                <a:ea typeface="Calibri" panose="020F0502020204030204" pitchFamily="34" charset="0"/>
                <a:cs typeface="Times New Roman" panose="02020603050405020304" pitchFamily="18" charset="0"/>
              </a:rPr>
              <a:t> : </a:t>
            </a: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Network of Regional Specialized Observatories (SO RIS)</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8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https://www.interregeurope.eu/policylearning/good-practices/item/4588/network-of-regional-specialized-observatories-so-ris/</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solidFill>
                <a:srgbClr val="EE6F20"/>
              </a:solidFill>
              <a:effectLst/>
              <a:latin typeface="Arial" panose="020B0604020202020204" pitchFamily="34" charset="0"/>
              <a:ea typeface="Calibri" panose="020F0502020204030204" pitchFamily="34" charset="0"/>
            </a:endParaRPr>
          </a:p>
          <a:p>
            <a:r>
              <a:rPr lang="en-GB" sz="1800" dirty="0">
                <a:solidFill>
                  <a:srgbClr val="EE6F20"/>
                </a:solidFill>
                <a:effectLst/>
                <a:latin typeface="Arial" panose="020B0604020202020204" pitchFamily="34" charset="0"/>
                <a:ea typeface="Calibri" panose="020F0502020204030204" pitchFamily="34" charset="0"/>
              </a:rPr>
              <a:t>The Network of Regional Specialized Observatories (SO RIS) is an initiative aimed to strengthen the regional innovation ecosystem by creating a space for cooperation between local authorities, business, and scientific stakeholders. Specialised Observatories provide data in the field of smart specialisation, including the sectors of Technologies for Medicine, </a:t>
            </a:r>
          </a:p>
          <a:p>
            <a:endParaRPr lang="en-GB" dirty="0">
              <a:solidFill>
                <a:srgbClr val="EE6F20"/>
              </a:solidFill>
              <a:latin typeface="Arial" panose="020B0604020202020204" pitchFamily="34" charset="0"/>
            </a:endParaRPr>
          </a:p>
          <a:p>
            <a:pPr>
              <a:spcBef>
                <a:spcPts val="1200"/>
              </a:spcBef>
            </a:pP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Open innovation </a:t>
            </a:r>
            <a:r>
              <a:rPr lang="en-GB" sz="1800" b="1" dirty="0" err="1">
                <a:solidFill>
                  <a:srgbClr val="EE6F20"/>
                </a:solidFill>
                <a:effectLst/>
                <a:latin typeface="Arial" panose="020B0604020202020204" pitchFamily="34" charset="0"/>
                <a:ea typeface="Calibri" panose="020F0502020204030204" pitchFamily="34" charset="0"/>
                <a:cs typeface="Times New Roman" panose="02020603050405020304" pitchFamily="18" charset="0"/>
              </a:rPr>
              <a:t>Brightlands</a:t>
            </a: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 Maastricht Health Campus</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b="1" dirty="0">
                <a:solidFill>
                  <a:srgbClr val="363438"/>
                </a:solidFill>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https://www.interregeurope.eu/policylearning/good-practices/item/3337/open-innovation-brightlands-maastricht-health-campus</a:t>
            </a:r>
            <a:r>
              <a:rPr lang="en-GB" b="1" dirty="0">
                <a:solidFill>
                  <a:srgbClr val="EE6F20"/>
                </a:solidFill>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endParaRPr lang="fr-FR" b="1" dirty="0">
              <a:solidFill>
                <a:srgbClr val="EE6F20"/>
              </a:solidFill>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err="1">
                <a:solidFill>
                  <a:srgbClr val="EE6F20"/>
                </a:solidFill>
                <a:effectLst/>
                <a:latin typeface="Arial" panose="020B0604020202020204" pitchFamily="34" charset="0"/>
                <a:ea typeface="Calibri" panose="020F0502020204030204" pitchFamily="34" charset="0"/>
              </a:rPr>
              <a:t>Brightlands</a:t>
            </a:r>
            <a:r>
              <a:rPr lang="en-GB" sz="1800" dirty="0">
                <a:solidFill>
                  <a:srgbClr val="EE6F20"/>
                </a:solidFill>
                <a:effectLst/>
                <a:latin typeface="Arial" panose="020B0604020202020204" pitchFamily="34" charset="0"/>
                <a:ea typeface="Calibri" panose="020F0502020204030204" pitchFamily="34" charset="0"/>
              </a:rPr>
              <a:t> Maastricht Health Campus is an open platform ecosystem that emerged from a triple-helix stakeholder leadership to promote innovation in regenerative medicine, precision medicine and innovative diagnostics.</a:t>
            </a:r>
            <a:endParaRPr lang="en-GB" sz="1600" dirty="0">
              <a:solidFill>
                <a:srgbClr val="EE6F20"/>
              </a:solidFill>
            </a:endParaRPr>
          </a:p>
        </p:txBody>
      </p:sp>
    </p:spTree>
    <p:extLst>
      <p:ext uri="{BB962C8B-B14F-4D97-AF65-F5344CB8AC3E}">
        <p14:creationId xmlns:p14="http://schemas.microsoft.com/office/powerpoint/2010/main" val="1641574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79512" y="139948"/>
            <a:ext cx="7886700" cy="792088"/>
          </a:xfrm>
          <a:prstGeom prst="rect">
            <a:avLst/>
          </a:prstGeom>
        </p:spPr>
        <p:txBody>
          <a:bodyPr/>
          <a:lstStyle/>
          <a:p>
            <a:r>
              <a:rPr lang="en-GB" sz="2400" dirty="0">
                <a:latin typeface="Arial" charset="0"/>
                <a:ea typeface="Arial" charset="0"/>
                <a:cs typeface="Arial" charset="0"/>
              </a:rPr>
              <a:t>Interesting Good Practices : ageing and E Health</a:t>
            </a:r>
          </a:p>
        </p:txBody>
      </p:sp>
      <p:pic>
        <p:nvPicPr>
          <p:cNvPr id="14" name="Picture 6" descr="A close up of a sign&#10;&#10;Description automatically generated">
            <a:extLst>
              <a:ext uri="{FF2B5EF4-FFF2-40B4-BE49-F238E27FC236}">
                <a16:creationId xmlns:a16="http://schemas.microsoft.com/office/drawing/2014/main" id="{4686A377-FD65-43A2-9844-14120B398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sp>
        <p:nvSpPr>
          <p:cNvPr id="6" name="ZoneTexte 5">
            <a:extLst>
              <a:ext uri="{FF2B5EF4-FFF2-40B4-BE49-F238E27FC236}">
                <a16:creationId xmlns:a16="http://schemas.microsoft.com/office/drawing/2014/main" id="{13473596-A3A3-47BE-9804-13A39F787D5C}"/>
              </a:ext>
            </a:extLst>
          </p:cNvPr>
          <p:cNvSpPr txBox="1"/>
          <p:nvPr/>
        </p:nvSpPr>
        <p:spPr>
          <a:xfrm>
            <a:off x="257788" y="932036"/>
            <a:ext cx="8418668" cy="5929572"/>
          </a:xfrm>
          <a:prstGeom prst="rect">
            <a:avLst/>
          </a:prstGeom>
          <a:noFill/>
        </p:spPr>
        <p:txBody>
          <a:bodyPr wrap="square" rtlCol="0">
            <a:spAutoFit/>
          </a:bodyPr>
          <a:lstStyle/>
          <a:p>
            <a:pPr>
              <a:lnSpc>
                <a:spcPct val="107000"/>
              </a:lnSpc>
            </a:pPr>
            <a:r>
              <a:rPr lang="en-GB" b="1" dirty="0">
                <a:solidFill>
                  <a:srgbClr val="EE6F20"/>
                </a:solidFill>
                <a:latin typeface="Arial" panose="020B0604020202020204" pitchFamily="34" charset="0"/>
                <a:ea typeface="Calibri" panose="020F0502020204030204" pitchFamily="34" charset="0"/>
                <a:cs typeface="Times New Roman" panose="02020603050405020304" pitchFamily="18" charset="0"/>
              </a:rPr>
              <a:t>ITHACA:  The Basque Country eHealth Strategy</a:t>
            </a:r>
            <a:endParaRPr lang="fr-FR" dirty="0">
              <a:solidFill>
                <a:srgbClr val="EE6F2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https://www.interregeurope.eu/policylearning/good-practices/item/2233/the-basque-country-ehealth-strategy/</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8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The Basque Country eHealth Strategy is a comprehensive and integrated strategy to digitalise the healthcare sector in order to address ageing, chronicity and dependency in the Basque Country. Information and Communication Technologies (ICTs) and digital information tools in health have been introduced to provide continuous patient-centred care, to create electronic medical records, to monitor patients…</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en-GB" sz="18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endParaRPr>
          </a:p>
          <a:p>
            <a:pPr lvl="0">
              <a:lnSpc>
                <a:spcPct val="107000"/>
              </a:lnSpc>
            </a:pPr>
            <a:r>
              <a:rPr lang="en-GB" sz="18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Some insights from the good practice:</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GB"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The digitalisation of the healthcare sector must go together with user-friendly technology interface to favour adoption and diffusion of the services. </a:t>
            </a:r>
            <a:endParaRPr lang="fr-FR"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GB"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Policymakers must pay attention to data protection regarding sensitive health data. As a result, a comprehensive and integrated healthcare digital strategy must have a strong cybersecurity component. </a:t>
            </a:r>
            <a:endParaRPr lang="fr-FR"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endParaRPr lang="en-GB" sz="1600" dirty="0">
              <a:solidFill>
                <a:srgbClr val="EE6F20"/>
              </a:solidFill>
            </a:endParaRPr>
          </a:p>
        </p:txBody>
      </p:sp>
    </p:spTree>
    <p:extLst>
      <p:ext uri="{BB962C8B-B14F-4D97-AF65-F5344CB8AC3E}">
        <p14:creationId xmlns:p14="http://schemas.microsoft.com/office/powerpoint/2010/main" val="113380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79512" y="139948"/>
            <a:ext cx="7886700" cy="792088"/>
          </a:xfrm>
          <a:prstGeom prst="rect">
            <a:avLst/>
          </a:prstGeom>
        </p:spPr>
        <p:txBody>
          <a:bodyPr/>
          <a:lstStyle/>
          <a:p>
            <a:r>
              <a:rPr lang="en-GB" sz="2800" dirty="0">
                <a:latin typeface="Arial" charset="0"/>
                <a:ea typeface="Arial" charset="0"/>
                <a:cs typeface="Arial" charset="0"/>
              </a:rPr>
              <a:t>Selected Policy Changes secured as a result of Action Plan implementation</a:t>
            </a:r>
          </a:p>
        </p:txBody>
      </p:sp>
      <p:pic>
        <p:nvPicPr>
          <p:cNvPr id="14" name="Picture 6" descr="A close up of a sign&#10;&#10;Description automatically generated">
            <a:extLst>
              <a:ext uri="{FF2B5EF4-FFF2-40B4-BE49-F238E27FC236}">
                <a16:creationId xmlns:a16="http://schemas.microsoft.com/office/drawing/2014/main" id="{4686A377-FD65-43A2-9844-14120B398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sp>
        <p:nvSpPr>
          <p:cNvPr id="6" name="ZoneTexte 5">
            <a:extLst>
              <a:ext uri="{FF2B5EF4-FFF2-40B4-BE49-F238E27FC236}">
                <a16:creationId xmlns:a16="http://schemas.microsoft.com/office/drawing/2014/main" id="{13473596-A3A3-47BE-9804-13A39F787D5C}"/>
              </a:ext>
            </a:extLst>
          </p:cNvPr>
          <p:cNvSpPr txBox="1"/>
          <p:nvPr/>
        </p:nvSpPr>
        <p:spPr>
          <a:xfrm>
            <a:off x="323528" y="1301279"/>
            <a:ext cx="8562684" cy="5786199"/>
          </a:xfrm>
          <a:prstGeom prst="rect">
            <a:avLst/>
          </a:prstGeom>
          <a:noFill/>
        </p:spPr>
        <p:txBody>
          <a:bodyPr wrap="square" rtlCol="0">
            <a:spAutoFit/>
          </a:bodyPr>
          <a:lstStyle/>
          <a:p>
            <a:pPr marL="285750" indent="-285750" algn="just">
              <a:buFont typeface="Wingdings" panose="05000000000000000000" pitchFamily="2" charset="2"/>
              <a:buChar char="§"/>
            </a:pPr>
            <a:endParaRPr lang="en-GB" sz="1600" b="1" dirty="0"/>
          </a:p>
          <a:p>
            <a:r>
              <a:rPr lang="en-GB" b="1" dirty="0">
                <a:solidFill>
                  <a:srgbClr val="EE6F20"/>
                </a:solidFill>
                <a:latin typeface="Arial" panose="020B0604020202020204" pitchFamily="34" charset="0"/>
              </a:rPr>
              <a:t>Some 18 policy changes reported in Call 1 projects: </a:t>
            </a:r>
            <a:r>
              <a:rPr lang="en-GB" sz="1800" dirty="0" err="1">
                <a:solidFill>
                  <a:srgbClr val="EE6F20"/>
                </a:solidFill>
                <a:effectLst/>
                <a:latin typeface="Arial" panose="020B0604020202020204" pitchFamily="34" charset="0"/>
                <a:ea typeface="Calibri" panose="020F0502020204030204" pitchFamily="34" charset="0"/>
              </a:rPr>
              <a:t>HoCare</a:t>
            </a:r>
            <a:r>
              <a:rPr lang="fr-FR" dirty="0">
                <a:solidFill>
                  <a:srgbClr val="EE6F20"/>
                </a:solidFill>
                <a:latin typeface="Calibri" panose="020F0502020204030204" pitchFamily="34" charset="0"/>
                <a:ea typeface="Calibri" panose="020F0502020204030204" pitchFamily="34" charset="0"/>
              </a:rPr>
              <a:t>, </a:t>
            </a:r>
            <a:r>
              <a:rPr lang="en-GB" sz="1800" dirty="0">
                <a:solidFill>
                  <a:srgbClr val="EE6F20"/>
                </a:solidFill>
                <a:effectLst/>
                <a:latin typeface="Arial" panose="020B0604020202020204" pitchFamily="34" charset="0"/>
                <a:ea typeface="Calibri" panose="020F0502020204030204" pitchFamily="34" charset="0"/>
              </a:rPr>
              <a:t>ITHACA</a:t>
            </a:r>
            <a:r>
              <a:rPr lang="fr-FR" dirty="0">
                <a:solidFill>
                  <a:srgbClr val="EE6F20"/>
                </a:solidFill>
                <a:latin typeface="Calibri" panose="020F0502020204030204" pitchFamily="34" charset="0"/>
                <a:ea typeface="Calibri" panose="020F0502020204030204" pitchFamily="34" charset="0"/>
              </a:rPr>
              <a:t>, </a:t>
            </a:r>
            <a:r>
              <a:rPr lang="en-GB" sz="1800" dirty="0">
                <a:solidFill>
                  <a:srgbClr val="EE6F20"/>
                </a:solidFill>
                <a:effectLst/>
                <a:latin typeface="Arial" panose="020B0604020202020204" pitchFamily="34" charset="0"/>
                <a:ea typeface="Calibri" panose="020F0502020204030204" pitchFamily="34" charset="0"/>
              </a:rPr>
              <a:t>MedTech4Europe</a:t>
            </a:r>
            <a:r>
              <a:rPr lang="fr-FR" dirty="0">
                <a:solidFill>
                  <a:srgbClr val="EE6F20"/>
                </a:solidFill>
                <a:latin typeface="Calibri" panose="020F0502020204030204" pitchFamily="34" charset="0"/>
                <a:ea typeface="Calibri" panose="020F0502020204030204" pitchFamily="34" charset="0"/>
              </a:rPr>
              <a:t> and </a:t>
            </a:r>
            <a:r>
              <a:rPr lang="en-GB" sz="1800" dirty="0">
                <a:solidFill>
                  <a:srgbClr val="EE6F20"/>
                </a:solidFill>
                <a:effectLst/>
                <a:latin typeface="Arial" panose="020B0604020202020204" pitchFamily="34" charset="0"/>
                <a:ea typeface="Calibri" panose="020F0502020204030204" pitchFamily="34" charset="0"/>
              </a:rPr>
              <a:t>TITTAN</a:t>
            </a:r>
          </a:p>
          <a:p>
            <a:endParaRPr lang="fr-FR" sz="1800" dirty="0">
              <a:effectLst/>
              <a:latin typeface="Calibri" panose="020F0502020204030204" pitchFamily="34" charset="0"/>
              <a:ea typeface="Calibri" panose="020F0502020204030204" pitchFamily="34" charset="0"/>
            </a:endParaRPr>
          </a:p>
          <a:p>
            <a:pPr marL="285750" indent="-285750" algn="just">
              <a:buFont typeface="Wingdings" panose="05000000000000000000" pitchFamily="2" charset="2"/>
              <a:buChar char="§"/>
            </a:pPr>
            <a:endParaRPr lang="en-GB" b="1" dirty="0">
              <a:solidFill>
                <a:srgbClr val="000000"/>
              </a:solidFill>
              <a:latin typeface="Arial" panose="020B0604020202020204" pitchFamily="34" charset="0"/>
            </a:endParaRPr>
          </a:p>
          <a:p>
            <a:pPr marL="285750" indent="-285750" algn="just">
              <a:buFont typeface="Wingdings" panose="05000000000000000000" pitchFamily="2" charset="2"/>
              <a:buChar char="§"/>
            </a:pPr>
            <a:r>
              <a:rPr lang="en-GB" b="1" dirty="0" err="1">
                <a:solidFill>
                  <a:srgbClr val="EE6F20"/>
                </a:solidFill>
                <a:latin typeface="Arial" panose="020B0604020202020204" pitchFamily="34" charset="0"/>
              </a:rPr>
              <a:t>HoCare</a:t>
            </a:r>
            <a:r>
              <a:rPr lang="en-GB" b="1" dirty="0">
                <a:solidFill>
                  <a:srgbClr val="EE6F20"/>
                </a:solidFill>
                <a:latin typeface="Arial" panose="020B0604020202020204" pitchFamily="34" charset="0"/>
              </a:rPr>
              <a:t> : </a:t>
            </a:r>
            <a:r>
              <a:rPr lang="en-GB" dirty="0">
                <a:solidFill>
                  <a:srgbClr val="EE6F20"/>
                </a:solidFill>
                <a:latin typeface="Arial" panose="020B0604020202020204" pitchFamily="34" charset="0"/>
              </a:rPr>
              <a:t>Czech Partner proposed reallocation of some 450 000€ within Operational Programme towards good practices identified in partner regions.  Presented to Ministry Trade and Industry representatives and subsequently adopted.</a:t>
            </a:r>
          </a:p>
          <a:p>
            <a:pPr marL="285750" indent="-285750" algn="just">
              <a:buFont typeface="Wingdings" panose="05000000000000000000" pitchFamily="2" charset="2"/>
              <a:buChar char="§"/>
            </a:pPr>
            <a:r>
              <a:rPr lang="en-GB" dirty="0">
                <a:solidFill>
                  <a:srgbClr val="EE6F20"/>
                </a:solidFill>
                <a:latin typeface="Arial" panose="020B0604020202020204" pitchFamily="34" charset="0"/>
              </a:rPr>
              <a:t> Call launched and 29 projects submitted</a:t>
            </a:r>
          </a:p>
          <a:p>
            <a:pPr marL="285750" indent="-285750" algn="just">
              <a:buFont typeface="Wingdings" panose="05000000000000000000" pitchFamily="2" charset="2"/>
              <a:buChar char="§"/>
            </a:pPr>
            <a:r>
              <a:rPr lang="en-GB" dirty="0">
                <a:solidFill>
                  <a:srgbClr val="EE6F20"/>
                </a:solidFill>
                <a:latin typeface="Arial" panose="020B0604020202020204" pitchFamily="34" charset="0"/>
              </a:rPr>
              <a:t>OP evaluation methods also adapted.</a:t>
            </a:r>
          </a:p>
          <a:p>
            <a:pPr marL="285750" indent="-285750" algn="just">
              <a:buFont typeface="Wingdings" panose="05000000000000000000" pitchFamily="2" charset="2"/>
              <a:buChar char="§"/>
            </a:pPr>
            <a:endParaRPr lang="en-GB" b="1" dirty="0">
              <a:solidFill>
                <a:srgbClr val="EE6F20"/>
              </a:solidFill>
              <a:latin typeface="Arial" panose="020B0604020202020204" pitchFamily="34" charset="0"/>
            </a:endParaRPr>
          </a:p>
          <a:p>
            <a:pPr marL="285750" indent="-285750" algn="just">
              <a:buFont typeface="Wingdings" panose="05000000000000000000" pitchFamily="2" charset="2"/>
              <a:buChar char="§"/>
            </a:pPr>
            <a:r>
              <a:rPr lang="en-GB" b="1" dirty="0">
                <a:solidFill>
                  <a:srgbClr val="EE6F20"/>
                </a:solidFill>
                <a:latin typeface="Arial" panose="020B0604020202020204" pitchFamily="34" charset="0"/>
              </a:rPr>
              <a:t>MedTech4Europe ; </a:t>
            </a:r>
            <a:r>
              <a:rPr lang="en-GB" dirty="0">
                <a:solidFill>
                  <a:srgbClr val="EE6F20"/>
                </a:solidFill>
                <a:latin typeface="Arial" panose="020B0604020202020204" pitchFamily="34" charset="0"/>
              </a:rPr>
              <a:t>Region Auvergne Rhone Alpes has made policy changes to its regional plan; </a:t>
            </a:r>
            <a:r>
              <a:rPr lang="fr-FR" dirty="0">
                <a:solidFill>
                  <a:srgbClr val="EE6F20"/>
                </a:solidFill>
                <a:effectLst/>
                <a:latin typeface="Arial" panose="020B0604020202020204" pitchFamily="34" charset="0"/>
                <a:ea typeface="Calibri" panose="020F0502020204030204" pitchFamily="34" charset="0"/>
              </a:rPr>
              <a:t>In the 2021 call "Research and innovation Booster" (</a:t>
            </a:r>
            <a:r>
              <a:rPr lang="fr-FR" dirty="0" err="1">
                <a:solidFill>
                  <a:srgbClr val="EE6F20"/>
                </a:solidFill>
                <a:effectLst/>
                <a:latin typeface="Arial" panose="020B0604020202020204" pitchFamily="34" charset="0"/>
                <a:ea typeface="Calibri" panose="020F0502020204030204" pitchFamily="34" charset="0"/>
              </a:rPr>
              <a:t>yearly</a:t>
            </a:r>
            <a:r>
              <a:rPr lang="fr-FR" dirty="0">
                <a:solidFill>
                  <a:srgbClr val="EE6F20"/>
                </a:solidFill>
                <a:effectLst/>
                <a:latin typeface="Arial" panose="020B0604020202020204" pitchFamily="34" charset="0"/>
                <a:ea typeface="Calibri" panose="020F0502020204030204" pitchFamily="34" charset="0"/>
              </a:rPr>
              <a:t> call for </a:t>
            </a:r>
            <a:r>
              <a:rPr lang="fr-FR" dirty="0" err="1">
                <a:solidFill>
                  <a:srgbClr val="EE6F20"/>
                </a:solidFill>
                <a:effectLst/>
                <a:latin typeface="Arial" panose="020B0604020202020204" pitchFamily="34" charset="0"/>
                <a:ea typeface="Calibri" panose="020F0502020204030204" pitchFamily="34" charset="0"/>
              </a:rPr>
              <a:t>projects</a:t>
            </a:r>
            <a:r>
              <a:rPr lang="fr-FR" dirty="0">
                <a:solidFill>
                  <a:srgbClr val="EE6F20"/>
                </a:solidFill>
                <a:effectLst/>
                <a:latin typeface="Arial" panose="020B0604020202020204" pitchFamily="34" charset="0"/>
                <a:ea typeface="Calibri" panose="020F0502020204030204" pitchFamily="34" charset="0"/>
              </a:rPr>
              <a:t> </a:t>
            </a:r>
            <a:r>
              <a:rPr lang="fr-FR" dirty="0" err="1">
                <a:solidFill>
                  <a:srgbClr val="EE6F20"/>
                </a:solidFill>
                <a:effectLst/>
                <a:latin typeface="Arial" panose="020B0604020202020204" pitchFamily="34" charset="0"/>
                <a:ea typeface="Calibri" panose="020F0502020204030204" pitchFamily="34" charset="0"/>
              </a:rPr>
              <a:t>aimed</a:t>
            </a:r>
            <a:r>
              <a:rPr lang="fr-FR" dirty="0">
                <a:solidFill>
                  <a:srgbClr val="EE6F20"/>
                </a:solidFill>
                <a:effectLst/>
                <a:latin typeface="Arial" panose="020B0604020202020204" pitchFamily="34" charset="0"/>
                <a:ea typeface="Calibri" panose="020F0502020204030204" pitchFamily="34" charset="0"/>
              </a:rPr>
              <a:t> at R&amp;D </a:t>
            </a:r>
            <a:r>
              <a:rPr lang="fr-FR" dirty="0" err="1">
                <a:solidFill>
                  <a:srgbClr val="EE6F20"/>
                </a:solidFill>
                <a:effectLst/>
                <a:latin typeface="Arial" panose="020B0604020202020204" pitchFamily="34" charset="0"/>
                <a:ea typeface="Calibri" panose="020F0502020204030204" pitchFamily="34" charset="0"/>
              </a:rPr>
              <a:t>projects</a:t>
            </a:r>
            <a:r>
              <a:rPr lang="fr-FR" dirty="0">
                <a:solidFill>
                  <a:srgbClr val="EE6F20"/>
                </a:solidFill>
                <a:effectLst/>
                <a:latin typeface="Arial" panose="020B0604020202020204" pitchFamily="34" charset="0"/>
                <a:ea typeface="Calibri" panose="020F0502020204030204" pitchFamily="34" charset="0"/>
              </a:rPr>
              <a:t> </a:t>
            </a:r>
            <a:r>
              <a:rPr lang="fr-FR" dirty="0" err="1">
                <a:solidFill>
                  <a:srgbClr val="EE6F20"/>
                </a:solidFill>
                <a:effectLst/>
                <a:latin typeface="Arial" panose="020B0604020202020204" pitchFamily="34" charset="0"/>
                <a:ea typeface="Calibri" panose="020F0502020204030204" pitchFamily="34" charset="0"/>
              </a:rPr>
              <a:t>operated</a:t>
            </a:r>
            <a:r>
              <a:rPr lang="fr-FR" dirty="0">
                <a:solidFill>
                  <a:srgbClr val="EE6F20"/>
                </a:solidFill>
                <a:effectLst/>
                <a:latin typeface="Arial" panose="020B0604020202020204" pitchFamily="34" charset="0"/>
                <a:ea typeface="Calibri" panose="020F0502020204030204" pitchFamily="34" charset="0"/>
              </a:rPr>
              <a:t> by consortia of </a:t>
            </a:r>
            <a:r>
              <a:rPr lang="fr-FR" dirty="0" err="1">
                <a:solidFill>
                  <a:srgbClr val="EE6F20"/>
                </a:solidFill>
                <a:effectLst/>
                <a:latin typeface="Arial" panose="020B0604020202020204" pitchFamily="34" charset="0"/>
                <a:ea typeface="Calibri" panose="020F0502020204030204" pitchFamily="34" charset="0"/>
              </a:rPr>
              <a:t>SMEs</a:t>
            </a:r>
            <a:r>
              <a:rPr lang="fr-FR" dirty="0">
                <a:solidFill>
                  <a:srgbClr val="EE6F20"/>
                </a:solidFill>
                <a:effectLst/>
                <a:latin typeface="Arial" panose="020B0604020202020204" pitchFamily="34" charset="0"/>
                <a:ea typeface="Calibri" panose="020F0502020204030204" pitchFamily="34" charset="0"/>
              </a:rPr>
              <a:t> and public </a:t>
            </a:r>
            <a:r>
              <a:rPr lang="fr-FR" dirty="0" err="1">
                <a:solidFill>
                  <a:srgbClr val="EE6F20"/>
                </a:solidFill>
                <a:effectLst/>
                <a:latin typeface="Arial" panose="020B0604020202020204" pitchFamily="34" charset="0"/>
                <a:ea typeface="Calibri" panose="020F0502020204030204" pitchFamily="34" charset="0"/>
              </a:rPr>
              <a:t>research</a:t>
            </a:r>
            <a:r>
              <a:rPr lang="fr-FR" dirty="0">
                <a:solidFill>
                  <a:srgbClr val="EE6F20"/>
                </a:solidFill>
                <a:effectLst/>
                <a:latin typeface="Arial" panose="020B0604020202020204" pitchFamily="34" charset="0"/>
                <a:ea typeface="Calibri" panose="020F0502020204030204" pitchFamily="34" charset="0"/>
              </a:rPr>
              <a:t> organisations. Aim to </a:t>
            </a:r>
            <a:r>
              <a:rPr lang="fr-FR" dirty="0" err="1">
                <a:solidFill>
                  <a:srgbClr val="EE6F20"/>
                </a:solidFill>
                <a:effectLst/>
                <a:latin typeface="Arial" panose="020B0604020202020204" pitchFamily="34" charset="0"/>
                <a:ea typeface="Calibri" panose="020F0502020204030204" pitchFamily="34" charset="0"/>
              </a:rPr>
              <a:t>ensure</a:t>
            </a:r>
            <a:r>
              <a:rPr lang="fr-FR" dirty="0">
                <a:solidFill>
                  <a:srgbClr val="EE6F20"/>
                </a:solidFill>
                <a:effectLst/>
                <a:latin typeface="Arial" panose="020B0604020202020204" pitchFamily="34" charset="0"/>
                <a:ea typeface="Calibri" panose="020F0502020204030204" pitchFamily="34" charset="0"/>
              </a:rPr>
              <a:t> RDI </a:t>
            </a:r>
            <a:r>
              <a:rPr lang="fr-FR" dirty="0" err="1">
                <a:solidFill>
                  <a:srgbClr val="EE6F20"/>
                </a:solidFill>
                <a:effectLst/>
                <a:latin typeface="Arial" panose="020B0604020202020204" pitchFamily="34" charset="0"/>
                <a:ea typeface="Calibri" panose="020F0502020204030204" pitchFamily="34" charset="0"/>
              </a:rPr>
              <a:t>linked</a:t>
            </a:r>
            <a:r>
              <a:rPr lang="fr-FR" dirty="0">
                <a:solidFill>
                  <a:srgbClr val="EE6F20"/>
                </a:solidFill>
                <a:effectLst/>
                <a:latin typeface="Arial" panose="020B0604020202020204" pitchFamily="34" charset="0"/>
                <a:ea typeface="Calibri" panose="020F0502020204030204" pitchFamily="34" charset="0"/>
              </a:rPr>
              <a:t> to </a:t>
            </a:r>
            <a:r>
              <a:rPr lang="fr-FR" dirty="0" err="1">
                <a:solidFill>
                  <a:srgbClr val="EE6F20"/>
                </a:solidFill>
                <a:effectLst/>
                <a:latin typeface="Arial" panose="020B0604020202020204" pitchFamily="34" charset="0"/>
                <a:ea typeface="Calibri" panose="020F0502020204030204" pitchFamily="34" charset="0"/>
              </a:rPr>
              <a:t>SMEs</a:t>
            </a:r>
            <a:r>
              <a:rPr lang="fr-FR">
                <a:solidFill>
                  <a:srgbClr val="EE6F20"/>
                </a:solidFill>
                <a:effectLst/>
                <a:latin typeface="Arial" panose="020B0604020202020204" pitchFamily="34" charset="0"/>
                <a:ea typeface="Calibri" panose="020F0502020204030204" pitchFamily="34" charset="0"/>
              </a:rPr>
              <a:t>.</a:t>
            </a:r>
            <a:endParaRPr lang="fr-FR" dirty="0">
              <a:solidFill>
                <a:srgbClr val="EE6F20"/>
              </a:solidFill>
              <a:effectLst/>
              <a:latin typeface="Arial" panose="020B0604020202020204" pitchFamily="34" charset="0"/>
              <a:ea typeface="Calibri" panose="020F0502020204030204" pitchFamily="34" charset="0"/>
            </a:endParaRPr>
          </a:p>
          <a:p>
            <a:pPr marL="285750" indent="-285750" algn="just">
              <a:buFont typeface="Wingdings" panose="05000000000000000000" pitchFamily="2" charset="2"/>
              <a:buChar char="§"/>
            </a:pPr>
            <a:r>
              <a:rPr lang="fr-FR" dirty="0" err="1">
                <a:solidFill>
                  <a:srgbClr val="EE6F20"/>
                </a:solidFill>
                <a:latin typeface="Arial" panose="020B0604020202020204" pitchFamily="34" charset="0"/>
                <a:ea typeface="Calibri" panose="020F0502020204030204" pitchFamily="34" charset="0"/>
              </a:rPr>
              <a:t>I</a:t>
            </a:r>
            <a:r>
              <a:rPr lang="fr-FR" dirty="0" err="1">
                <a:solidFill>
                  <a:srgbClr val="EE6F20"/>
                </a:solidFill>
                <a:effectLst/>
                <a:latin typeface="Arial" panose="020B0604020202020204" pitchFamily="34" charset="0"/>
                <a:ea typeface="Calibri" panose="020F0502020204030204" pitchFamily="34" charset="0"/>
              </a:rPr>
              <a:t>nspired</a:t>
            </a:r>
            <a:r>
              <a:rPr lang="fr-FR" dirty="0">
                <a:solidFill>
                  <a:srgbClr val="EE6F20"/>
                </a:solidFill>
                <a:effectLst/>
                <a:latin typeface="Arial" panose="020B0604020202020204" pitchFamily="34" charset="0"/>
                <a:ea typeface="Calibri" panose="020F0502020204030204" pitchFamily="34" charset="0"/>
              </a:rPr>
              <a:t> by Limburg </a:t>
            </a:r>
            <a:r>
              <a:rPr lang="fr-FR" dirty="0" err="1">
                <a:solidFill>
                  <a:srgbClr val="EE6F20"/>
                </a:solidFill>
                <a:effectLst/>
                <a:latin typeface="Arial" panose="020B0604020202020204" pitchFamily="34" charset="0"/>
                <a:ea typeface="Calibri" panose="020F0502020204030204" pitchFamily="34" charset="0"/>
              </a:rPr>
              <a:t>Brighlands</a:t>
            </a:r>
            <a:r>
              <a:rPr lang="fr-FR" dirty="0">
                <a:solidFill>
                  <a:srgbClr val="EE6F20"/>
                </a:solidFill>
                <a:effectLst/>
                <a:latin typeface="Arial" panose="020B0604020202020204" pitchFamily="34" charset="0"/>
                <a:ea typeface="Calibri" panose="020F0502020204030204" pitchFamily="34" charset="0"/>
              </a:rPr>
              <a:t> </a:t>
            </a:r>
            <a:r>
              <a:rPr lang="fr-FR" dirty="0" err="1">
                <a:solidFill>
                  <a:srgbClr val="EE6F20"/>
                </a:solidFill>
                <a:effectLst/>
                <a:latin typeface="Arial" panose="020B0604020202020204" pitchFamily="34" charset="0"/>
                <a:ea typeface="Calibri" panose="020F0502020204030204" pitchFamily="34" charset="0"/>
              </a:rPr>
              <a:t>Health</a:t>
            </a:r>
            <a:r>
              <a:rPr lang="fr-FR" dirty="0">
                <a:solidFill>
                  <a:srgbClr val="EE6F20"/>
                </a:solidFill>
                <a:effectLst/>
                <a:latin typeface="Arial" panose="020B0604020202020204" pitchFamily="34" charset="0"/>
                <a:ea typeface="Calibri" panose="020F0502020204030204" pitchFamily="34" charset="0"/>
              </a:rPr>
              <a:t> Campus and </a:t>
            </a:r>
            <a:r>
              <a:rPr lang="fr-FR" dirty="0" err="1">
                <a:solidFill>
                  <a:srgbClr val="EE6F20"/>
                </a:solidFill>
                <a:effectLst/>
                <a:latin typeface="Arial" panose="020B0604020202020204" pitchFamily="34" charset="0"/>
                <a:ea typeface="Calibri" panose="020F0502020204030204" pitchFamily="34" charset="0"/>
              </a:rPr>
              <a:t>LifeTec</a:t>
            </a:r>
            <a:r>
              <a:rPr lang="fr-FR" dirty="0">
                <a:solidFill>
                  <a:srgbClr val="EE6F20"/>
                </a:solidFill>
                <a:effectLst/>
                <a:latin typeface="Arial" panose="020B0604020202020204" pitchFamily="34" charset="0"/>
                <a:ea typeface="Calibri" panose="020F0502020204030204" pitchFamily="34" charset="0"/>
              </a:rPr>
              <a:t> Zone,  and the </a:t>
            </a:r>
            <a:r>
              <a:rPr lang="fr-FR" dirty="0" err="1">
                <a:solidFill>
                  <a:srgbClr val="EE6F20"/>
                </a:solidFill>
                <a:effectLst/>
                <a:latin typeface="Arial" panose="020B0604020202020204" pitchFamily="34" charset="0"/>
                <a:ea typeface="Calibri" panose="020F0502020204030204" pitchFamily="34" charset="0"/>
              </a:rPr>
              <a:t>fact</a:t>
            </a:r>
            <a:r>
              <a:rPr lang="fr-FR" dirty="0">
                <a:solidFill>
                  <a:srgbClr val="EE6F20"/>
                </a:solidFill>
                <a:effectLst/>
                <a:latin typeface="Arial" panose="020B0604020202020204" pitchFamily="34" charset="0"/>
                <a:ea typeface="Calibri" panose="020F0502020204030204" pitchFamily="34" charset="0"/>
              </a:rPr>
              <a:t> </a:t>
            </a:r>
            <a:r>
              <a:rPr lang="fr-FR" dirty="0" err="1">
                <a:solidFill>
                  <a:srgbClr val="EE6F20"/>
                </a:solidFill>
                <a:effectLst/>
                <a:latin typeface="Arial" panose="020B0604020202020204" pitchFamily="34" charset="0"/>
                <a:ea typeface="Calibri" panose="020F0502020204030204" pitchFamily="34" charset="0"/>
              </a:rPr>
              <a:t>that</a:t>
            </a:r>
            <a:r>
              <a:rPr lang="fr-FR" dirty="0">
                <a:solidFill>
                  <a:srgbClr val="EE6F20"/>
                </a:solidFill>
                <a:effectLst/>
                <a:latin typeface="Arial" panose="020B0604020202020204" pitchFamily="34" charset="0"/>
                <a:ea typeface="Calibri" panose="020F0502020204030204" pitchFamily="34" charset="0"/>
              </a:rPr>
              <a:t> platforms </a:t>
            </a:r>
            <a:r>
              <a:rPr lang="fr-FR" dirty="0" err="1">
                <a:solidFill>
                  <a:srgbClr val="EE6F20"/>
                </a:solidFill>
                <a:effectLst/>
                <a:latin typeface="Arial" panose="020B0604020202020204" pitchFamily="34" charset="0"/>
                <a:ea typeface="Calibri" panose="020F0502020204030204" pitchFamily="34" charset="0"/>
              </a:rPr>
              <a:t>should</a:t>
            </a:r>
            <a:r>
              <a:rPr lang="fr-FR" dirty="0">
                <a:solidFill>
                  <a:srgbClr val="EE6F20"/>
                </a:solidFill>
                <a:effectLst/>
                <a:latin typeface="Arial" panose="020B0604020202020204" pitchFamily="34" charset="0"/>
                <a:ea typeface="Calibri" panose="020F0502020204030204" pitchFamily="34" charset="0"/>
              </a:rPr>
              <a:t> </a:t>
            </a:r>
            <a:r>
              <a:rPr lang="fr-FR" dirty="0" err="1">
                <a:solidFill>
                  <a:srgbClr val="EE6F20"/>
                </a:solidFill>
                <a:effectLst/>
                <a:latin typeface="Arial" panose="020B0604020202020204" pitchFamily="34" charset="0"/>
                <a:ea typeface="Calibri" panose="020F0502020204030204" pitchFamily="34" charset="0"/>
              </a:rPr>
              <a:t>be</a:t>
            </a:r>
            <a:r>
              <a:rPr lang="fr-FR" dirty="0">
                <a:solidFill>
                  <a:srgbClr val="EE6F20"/>
                </a:solidFill>
                <a:effectLst/>
                <a:latin typeface="Arial" panose="020B0604020202020204" pitchFamily="34" charset="0"/>
                <a:ea typeface="Calibri" panose="020F0502020204030204" pitchFamily="34" charset="0"/>
              </a:rPr>
              <a:t> more </a:t>
            </a:r>
            <a:r>
              <a:rPr lang="fr-FR" dirty="0" err="1">
                <a:solidFill>
                  <a:srgbClr val="EE6F20"/>
                </a:solidFill>
                <a:effectLst/>
                <a:latin typeface="Arial" panose="020B0604020202020204" pitchFamily="34" charset="0"/>
                <a:ea typeface="Calibri" panose="020F0502020204030204" pitchFamily="34" charset="0"/>
              </a:rPr>
              <a:t>linked</a:t>
            </a:r>
            <a:r>
              <a:rPr lang="fr-FR" dirty="0">
                <a:solidFill>
                  <a:srgbClr val="EE6F20"/>
                </a:solidFill>
                <a:effectLst/>
                <a:latin typeface="Arial" panose="020B0604020202020204" pitchFamily="34" charset="0"/>
                <a:ea typeface="Calibri" panose="020F0502020204030204" pitchFamily="34" charset="0"/>
              </a:rPr>
              <a:t> to </a:t>
            </a:r>
            <a:r>
              <a:rPr lang="fr-FR" dirty="0" err="1">
                <a:solidFill>
                  <a:srgbClr val="EE6F20"/>
                </a:solidFill>
                <a:effectLst/>
                <a:latin typeface="Arial" panose="020B0604020202020204" pitchFamily="34" charset="0"/>
                <a:ea typeface="Calibri" panose="020F0502020204030204" pitchFamily="34" charset="0"/>
              </a:rPr>
              <a:t>SMEs</a:t>
            </a:r>
            <a:r>
              <a:rPr lang="fr-FR" dirty="0">
                <a:solidFill>
                  <a:srgbClr val="EE6F20"/>
                </a:solidFill>
                <a:effectLst/>
                <a:latin typeface="Arial" panose="020B0604020202020204" pitchFamily="34" charset="0"/>
                <a:ea typeface="Calibri" panose="020F0502020204030204" pitchFamily="34" charset="0"/>
              </a:rPr>
              <a:t> </a:t>
            </a:r>
            <a:endParaRPr lang="en-GB" dirty="0">
              <a:solidFill>
                <a:srgbClr val="EE6F20"/>
              </a:solidFill>
              <a:latin typeface="Arial" panose="020B0604020202020204" pitchFamily="34" charset="0"/>
            </a:endParaRPr>
          </a:p>
          <a:p>
            <a:pPr marL="285750" indent="-285750" algn="just">
              <a:buFont typeface="Wingdings" panose="05000000000000000000" pitchFamily="2" charset="2"/>
              <a:buChar char="§"/>
            </a:pPr>
            <a:endParaRPr lang="en-GB" sz="1600" dirty="0">
              <a:solidFill>
                <a:srgbClr val="000000"/>
              </a:solidFill>
              <a:latin typeface="Arial" panose="020B0604020202020204" pitchFamily="34" charset="0"/>
            </a:endParaRPr>
          </a:p>
          <a:p>
            <a:pPr marL="285750" indent="-285750" algn="just">
              <a:buFont typeface="Wingdings" panose="05000000000000000000" pitchFamily="2" charset="2"/>
              <a:buChar char="§"/>
            </a:pPr>
            <a:endParaRPr lang="en-GB" sz="1600" b="1" dirty="0">
              <a:solidFill>
                <a:srgbClr val="000000"/>
              </a:solidFill>
              <a:latin typeface="Arial" panose="020B0604020202020204" pitchFamily="34" charset="0"/>
            </a:endParaRPr>
          </a:p>
          <a:p>
            <a:pPr marL="285750" indent="-285750" algn="just">
              <a:buFont typeface="Wingdings" panose="05000000000000000000" pitchFamily="2" charset="2"/>
              <a:buChar char="§"/>
            </a:pPr>
            <a:endParaRPr lang="en-GB" sz="1600" dirty="0"/>
          </a:p>
        </p:txBody>
      </p:sp>
    </p:spTree>
    <p:extLst>
      <p:ext uri="{BB962C8B-B14F-4D97-AF65-F5344CB8AC3E}">
        <p14:creationId xmlns:p14="http://schemas.microsoft.com/office/powerpoint/2010/main" val="401392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79512" y="139948"/>
            <a:ext cx="7886700" cy="792088"/>
          </a:xfrm>
          <a:prstGeom prst="rect">
            <a:avLst/>
          </a:prstGeom>
        </p:spPr>
        <p:txBody>
          <a:bodyPr/>
          <a:lstStyle/>
          <a:p>
            <a:r>
              <a:rPr lang="en-GB" sz="2800" dirty="0">
                <a:latin typeface="Arial" charset="0"/>
                <a:ea typeface="Arial" charset="0"/>
                <a:cs typeface="Arial" charset="0"/>
              </a:rPr>
              <a:t>Conclusions</a:t>
            </a:r>
          </a:p>
        </p:txBody>
      </p:sp>
      <p:pic>
        <p:nvPicPr>
          <p:cNvPr id="14" name="Picture 6" descr="A close up of a sign&#10;&#10;Description automatically generated">
            <a:extLst>
              <a:ext uri="{FF2B5EF4-FFF2-40B4-BE49-F238E27FC236}">
                <a16:creationId xmlns:a16="http://schemas.microsoft.com/office/drawing/2014/main" id="{4686A377-FD65-43A2-9844-14120B398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sp>
        <p:nvSpPr>
          <p:cNvPr id="16" name="Titre 11">
            <a:extLst>
              <a:ext uri="{FF2B5EF4-FFF2-40B4-BE49-F238E27FC236}">
                <a16:creationId xmlns:a16="http://schemas.microsoft.com/office/drawing/2014/main" id="{99BC66A1-57BD-46C5-BE2B-C6F87F3FF3AC}"/>
              </a:ext>
            </a:extLst>
          </p:cNvPr>
          <p:cNvSpPr txBox="1">
            <a:spLocks/>
          </p:cNvSpPr>
          <p:nvPr/>
        </p:nvSpPr>
        <p:spPr>
          <a:xfrm>
            <a:off x="467544" y="1119566"/>
            <a:ext cx="7886700" cy="3296406"/>
          </a:xfrm>
          <a:prstGeom prst="rect">
            <a:avLst/>
          </a:prstGeom>
        </p:spPr>
        <p:txBody>
          <a:bodyPr/>
          <a:lstStyle>
            <a:lvl1pPr algn="l" rtl="0" eaLnBrk="0" fontAlgn="base" hangingPunct="0">
              <a:spcBef>
                <a:spcPct val="0"/>
              </a:spcBef>
              <a:spcAft>
                <a:spcPct val="0"/>
              </a:spcAft>
              <a:defRPr sz="3600" b="1" i="0" kern="1200" baseline="0">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342900" indent="-342900">
              <a:buFont typeface="Wingdings" panose="05000000000000000000" pitchFamily="2" charset="2"/>
              <a:buChar char="§"/>
            </a:pPr>
            <a:r>
              <a:rPr lang="en-GB" sz="2000" dirty="0">
                <a:solidFill>
                  <a:srgbClr val="EC6707"/>
                </a:solidFill>
                <a:ea typeface="+mn-ea"/>
              </a:rPr>
              <a:t>Encourage you to …Reach out to Policy Learning </a:t>
            </a:r>
            <a:r>
              <a:rPr lang="en-GB" sz="2000" dirty="0" err="1">
                <a:solidFill>
                  <a:srgbClr val="EC6707"/>
                </a:solidFill>
                <a:ea typeface="+mn-ea"/>
              </a:rPr>
              <a:t>Platfform</a:t>
            </a:r>
            <a:r>
              <a:rPr lang="en-GB" sz="2000" dirty="0">
                <a:solidFill>
                  <a:srgbClr val="EC6707"/>
                </a:solidFill>
                <a:ea typeface="+mn-ea"/>
              </a:rPr>
              <a:t> services … free of change .. including</a:t>
            </a:r>
          </a:p>
          <a:p>
            <a:pPr marL="342900" indent="-342900">
              <a:buFont typeface="Wingdings" panose="05000000000000000000" pitchFamily="2" charset="2"/>
              <a:buChar char="§"/>
            </a:pPr>
            <a:endParaRPr lang="en-GB" sz="2000" dirty="0">
              <a:solidFill>
                <a:srgbClr val="EC6707"/>
              </a:solidFill>
              <a:ea typeface="+mn-ea"/>
            </a:endParaRPr>
          </a:p>
          <a:p>
            <a:pPr marL="800100" lvl="1" indent="-342900">
              <a:buFont typeface="Wingdings" panose="05000000000000000000" pitchFamily="2" charset="2"/>
              <a:buChar char="§"/>
            </a:pPr>
            <a:r>
              <a:rPr lang="en-GB" sz="2800" dirty="0">
                <a:solidFill>
                  <a:srgbClr val="EC6707"/>
                </a:solidFill>
                <a:ea typeface="+mn-ea"/>
              </a:rPr>
              <a:t>Peer Reviews … 2 day on site or on line policy review and design of solution</a:t>
            </a:r>
          </a:p>
          <a:p>
            <a:pPr marL="800100" lvl="1" indent="-342900">
              <a:buFont typeface="Wingdings" panose="05000000000000000000" pitchFamily="2" charset="2"/>
              <a:buChar char="§"/>
            </a:pPr>
            <a:r>
              <a:rPr lang="en-GB" sz="2800" dirty="0">
                <a:solidFill>
                  <a:srgbClr val="EC6707"/>
                </a:solidFill>
                <a:ea typeface="+mn-ea"/>
              </a:rPr>
              <a:t>Matchmaking sessions .. Meeting with likeminded practitioners .</a:t>
            </a:r>
          </a:p>
          <a:p>
            <a:pPr marL="800100" lvl="1" indent="-342900">
              <a:buFont typeface="Wingdings" panose="05000000000000000000" pitchFamily="2" charset="2"/>
              <a:buChar char="§"/>
            </a:pPr>
            <a:r>
              <a:rPr lang="en-GB" sz="2800" dirty="0">
                <a:solidFill>
                  <a:srgbClr val="EC6707"/>
                </a:solidFill>
                <a:ea typeface="+mn-ea"/>
              </a:rPr>
              <a:t>Help Desk service … answer targeted questions</a:t>
            </a:r>
          </a:p>
          <a:p>
            <a:pPr marL="800100" lvl="1" indent="-342900">
              <a:buFont typeface="Wingdings" panose="05000000000000000000" pitchFamily="2" charset="2"/>
              <a:buChar char="§"/>
            </a:pPr>
            <a:endParaRPr lang="en-GB" sz="2800" dirty="0">
              <a:solidFill>
                <a:srgbClr val="EC6707"/>
              </a:solidFill>
              <a:ea typeface="+mn-ea"/>
            </a:endParaRPr>
          </a:p>
          <a:p>
            <a:pPr marL="342900" indent="-342900">
              <a:buFont typeface="Wingdings" panose="05000000000000000000" pitchFamily="2" charset="2"/>
              <a:buChar char="§"/>
            </a:pPr>
            <a:r>
              <a:rPr lang="en-GB" sz="2000" dirty="0">
                <a:solidFill>
                  <a:srgbClr val="EC6707"/>
                </a:solidFill>
                <a:ea typeface="+mn-ea"/>
              </a:rPr>
              <a:t>Develop project ideas for new Interreg Europe Programme to be launched in early 2022.</a:t>
            </a:r>
          </a:p>
          <a:p>
            <a:pPr marL="342900" indent="-342900">
              <a:buFont typeface="Wingdings" panose="05000000000000000000" pitchFamily="2" charset="2"/>
              <a:buChar char="§"/>
            </a:pPr>
            <a:endParaRPr lang="en-GB" sz="2000" b="0" dirty="0">
              <a:solidFill>
                <a:srgbClr val="FCC519"/>
              </a:solidFill>
              <a:latin typeface="Arial" charset="0"/>
              <a:ea typeface="Arial" charset="0"/>
              <a:cs typeface="Arial" charset="0"/>
            </a:endParaRPr>
          </a:p>
          <a:p>
            <a:endParaRPr lang="en-GB" sz="2000" dirty="0">
              <a:solidFill>
                <a:srgbClr val="FCC519"/>
              </a:solidFill>
              <a:latin typeface="Arial" charset="0"/>
              <a:ea typeface="Arial" charset="0"/>
              <a:cs typeface="Arial" charset="0"/>
            </a:endParaRPr>
          </a:p>
          <a:p>
            <a:endParaRPr lang="en-GB" sz="2000" dirty="0">
              <a:solidFill>
                <a:srgbClr val="FCC519"/>
              </a:solidFill>
              <a:latin typeface="Arial" charset="0"/>
              <a:ea typeface="Arial" charset="0"/>
              <a:cs typeface="Arial" charset="0"/>
            </a:endParaRPr>
          </a:p>
        </p:txBody>
      </p:sp>
      <p:sp>
        <p:nvSpPr>
          <p:cNvPr id="7" name="Titre 11">
            <a:extLst>
              <a:ext uri="{FF2B5EF4-FFF2-40B4-BE49-F238E27FC236}">
                <a16:creationId xmlns:a16="http://schemas.microsoft.com/office/drawing/2014/main" id="{CA33A40B-3270-4FDF-81E7-A04029D760D0}"/>
              </a:ext>
            </a:extLst>
          </p:cNvPr>
          <p:cNvSpPr txBox="1">
            <a:spLocks/>
          </p:cNvSpPr>
          <p:nvPr/>
        </p:nvSpPr>
        <p:spPr>
          <a:xfrm>
            <a:off x="0" y="2940906"/>
            <a:ext cx="7886700" cy="792088"/>
          </a:xfrm>
          <a:prstGeom prst="rect">
            <a:avLst/>
          </a:prstGeom>
        </p:spPr>
        <p:txBody>
          <a:bodyPr/>
          <a:lstStyle>
            <a:lvl1pPr algn="l" rtl="0" eaLnBrk="0" fontAlgn="base" hangingPunct="0">
              <a:spcBef>
                <a:spcPct val="0"/>
              </a:spcBef>
              <a:spcAft>
                <a:spcPct val="0"/>
              </a:spcAft>
              <a:defRPr sz="3600" b="1" i="0" kern="1200" baseline="0">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GB" sz="2000" dirty="0">
              <a:latin typeface="Arial" charset="0"/>
              <a:ea typeface="Arial" charset="0"/>
              <a:cs typeface="Arial" charset="0"/>
            </a:endParaRPr>
          </a:p>
          <a:p>
            <a:endParaRPr lang="en-GB" sz="2000" dirty="0">
              <a:latin typeface="Arial" charset="0"/>
              <a:ea typeface="Arial" charset="0"/>
              <a:cs typeface="Arial" charset="0"/>
            </a:endParaRPr>
          </a:p>
          <a:p>
            <a:endParaRPr lang="en-GB" sz="2000" dirty="0">
              <a:latin typeface="Arial" charset="0"/>
              <a:ea typeface="Arial" charset="0"/>
              <a:cs typeface="Arial" charset="0"/>
            </a:endParaRPr>
          </a:p>
        </p:txBody>
      </p:sp>
    </p:spTree>
    <p:extLst>
      <p:ext uri="{BB962C8B-B14F-4D97-AF65-F5344CB8AC3E}">
        <p14:creationId xmlns:p14="http://schemas.microsoft.com/office/powerpoint/2010/main" val="1311752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p:cNvPicPr>
          <p:nvPr/>
        </p:nvPicPr>
        <p:blipFill rotWithShape="1">
          <a:blip r:embed="rId3" cstate="screen">
            <a:extLst>
              <a:ext uri="{28A0092B-C50C-407E-A947-70E740481C1C}">
                <a14:useLocalDpi xmlns:a14="http://schemas.microsoft.com/office/drawing/2010/main"/>
              </a:ext>
            </a:extLst>
          </a:blip>
          <a:srcRect/>
          <a:stretch/>
        </p:blipFill>
        <p:spPr>
          <a:xfrm rot="10800000">
            <a:off x="13371" y="654198"/>
            <a:ext cx="9180512" cy="1224136"/>
          </a:xfrm>
          <a:prstGeom prst="rect">
            <a:avLst/>
          </a:prstGeom>
        </p:spPr>
      </p:pic>
      <p:sp>
        <p:nvSpPr>
          <p:cNvPr id="5" name="Title 1"/>
          <p:cNvSpPr txBox="1">
            <a:spLocks/>
          </p:cNvSpPr>
          <p:nvPr/>
        </p:nvSpPr>
        <p:spPr>
          <a:xfrm>
            <a:off x="251520" y="889257"/>
            <a:ext cx="7886700" cy="594066"/>
          </a:xfrm>
          <a:prstGeom prst="rect">
            <a:avLst/>
          </a:prstGeom>
        </p:spPr>
        <p:txBody>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algn="l">
              <a:defRPr/>
            </a:pPr>
            <a:r>
              <a:rPr lang="en-GB" sz="3200" b="1" dirty="0">
                <a:solidFill>
                  <a:srgbClr val="FFFFFF"/>
                </a:solidFill>
                <a:latin typeface="Arial" panose="020B0604020202020204" pitchFamily="34" charset="0"/>
                <a:cs typeface="Arial" panose="020B0604020202020204" pitchFamily="34" charset="0"/>
              </a:rPr>
              <a:t>What about the future?</a:t>
            </a:r>
          </a:p>
        </p:txBody>
      </p:sp>
      <p:sp>
        <p:nvSpPr>
          <p:cNvPr id="7" name="Text Placeholder 2"/>
          <p:cNvSpPr txBox="1">
            <a:spLocks/>
          </p:cNvSpPr>
          <p:nvPr/>
        </p:nvSpPr>
        <p:spPr>
          <a:xfrm>
            <a:off x="394511" y="2026717"/>
            <a:ext cx="7600718" cy="3803562"/>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342900" indent="-342900">
              <a:lnSpc>
                <a:spcPct val="150000"/>
              </a:lnSpc>
              <a:spcBef>
                <a:spcPts val="1200"/>
              </a:spcBef>
              <a:buFont typeface="Wingdings" panose="05000000000000000000" pitchFamily="2" charset="2"/>
              <a:buChar char="§"/>
              <a:defRPr/>
            </a:pPr>
            <a:r>
              <a:rPr lang="en-GB" sz="2000" dirty="0">
                <a:solidFill>
                  <a:srgbClr val="000000"/>
                </a:solidFill>
                <a:latin typeface="Arial" panose="020B0604020202020204" pitchFamily="34" charset="0"/>
                <a:cs typeface="Arial" panose="020B0604020202020204" pitchFamily="34" charset="0"/>
              </a:rPr>
              <a:t>December 2019: first Programming Committee (PC) meeting</a:t>
            </a:r>
          </a:p>
          <a:p>
            <a:pPr marL="342900" indent="-342900">
              <a:lnSpc>
                <a:spcPct val="150000"/>
              </a:lnSpc>
              <a:buFont typeface="Wingdings" panose="05000000000000000000" pitchFamily="2" charset="2"/>
              <a:buChar char="§"/>
              <a:defRPr/>
            </a:pPr>
            <a:r>
              <a:rPr lang="en-GB" sz="2000" dirty="0">
                <a:solidFill>
                  <a:srgbClr val="000000"/>
                </a:solidFill>
                <a:latin typeface="Arial" panose="020B0604020202020204" pitchFamily="34" charset="0"/>
                <a:cs typeface="Arial" panose="020B0604020202020204" pitchFamily="34" charset="0"/>
              </a:rPr>
              <a:t>February 2021: PC approved draft Cooperation Programme</a:t>
            </a:r>
          </a:p>
          <a:p>
            <a:pPr marL="342900" indent="-342900">
              <a:lnSpc>
                <a:spcPct val="150000"/>
              </a:lnSpc>
              <a:buFont typeface="Wingdings" panose="05000000000000000000" pitchFamily="2" charset="2"/>
              <a:buChar char="§"/>
              <a:defRPr/>
            </a:pPr>
            <a:r>
              <a:rPr lang="en-GB" sz="2000" dirty="0">
                <a:solidFill>
                  <a:srgbClr val="000000"/>
                </a:solidFill>
                <a:latin typeface="Arial" panose="020B0604020202020204" pitchFamily="34" charset="0"/>
                <a:cs typeface="Arial" panose="020B0604020202020204" pitchFamily="34" charset="0"/>
              </a:rPr>
              <a:t>March to April 2021: public consultation</a:t>
            </a:r>
          </a:p>
          <a:p>
            <a:pPr marL="342900" indent="-342900">
              <a:lnSpc>
                <a:spcPct val="150000"/>
              </a:lnSpc>
              <a:buFont typeface="Wingdings" panose="05000000000000000000" pitchFamily="2" charset="2"/>
              <a:buChar char="§"/>
              <a:defRPr/>
            </a:pPr>
            <a:r>
              <a:rPr lang="en-GB" sz="2000" dirty="0">
                <a:solidFill>
                  <a:srgbClr val="000000"/>
                </a:solidFill>
                <a:latin typeface="Arial" panose="020B0604020202020204" pitchFamily="34" charset="0"/>
                <a:cs typeface="Arial" panose="020B0604020202020204" pitchFamily="34" charset="0"/>
              </a:rPr>
              <a:t>Spring &amp; summer 2021: final approval by Partner States</a:t>
            </a:r>
          </a:p>
          <a:p>
            <a:pPr marL="342900" indent="-342900">
              <a:lnSpc>
                <a:spcPct val="150000"/>
              </a:lnSpc>
              <a:buFont typeface="Wingdings" panose="05000000000000000000" pitchFamily="2" charset="2"/>
              <a:buChar char="§"/>
              <a:defRPr/>
            </a:pPr>
            <a:r>
              <a:rPr lang="en-GB" sz="2000" dirty="0">
                <a:solidFill>
                  <a:srgbClr val="000000"/>
                </a:solidFill>
                <a:latin typeface="Arial" panose="020B0604020202020204" pitchFamily="34" charset="0"/>
                <a:cs typeface="Arial" panose="020B0604020202020204" pitchFamily="34" charset="0"/>
              </a:rPr>
              <a:t>Approval by EC expected early 2022</a:t>
            </a:r>
          </a:p>
          <a:p>
            <a:pPr marL="342900" indent="-342900">
              <a:lnSpc>
                <a:spcPct val="150000"/>
              </a:lnSpc>
              <a:buFont typeface="Wingdings" panose="05000000000000000000" pitchFamily="2" charset="2"/>
              <a:buChar char="§"/>
              <a:defRPr/>
            </a:pPr>
            <a:r>
              <a:rPr lang="en-GB" sz="2000" dirty="0">
                <a:solidFill>
                  <a:srgbClr val="000000"/>
                </a:solidFill>
                <a:latin typeface="Arial" panose="020B0604020202020204" pitchFamily="34" charset="0"/>
                <a:cs typeface="Arial" panose="020B0604020202020204" pitchFamily="34" charset="0"/>
              </a:rPr>
              <a:t>First semester 2022: first call launched</a:t>
            </a:r>
          </a:p>
          <a:p>
            <a:pPr>
              <a:lnSpc>
                <a:spcPct val="150000"/>
              </a:lnSpc>
              <a:defRPr/>
            </a:pPr>
            <a:endParaRPr lang="en-GB" sz="2000" dirty="0">
              <a:solidFill>
                <a:srgbClr val="000000"/>
              </a:solidFill>
              <a:latin typeface="Arial" panose="020B0604020202020204" pitchFamily="34" charset="0"/>
              <a:cs typeface="Arial" panose="020B0604020202020204" pitchFamily="34" charset="0"/>
            </a:endParaRPr>
          </a:p>
          <a:p>
            <a:pPr>
              <a:lnSpc>
                <a:spcPct val="150000"/>
              </a:lnSpc>
              <a:defRPr/>
            </a:pPr>
            <a:r>
              <a:rPr lang="en-GB" dirty="0">
                <a:solidFill>
                  <a:srgbClr val="0E4194"/>
                </a:solidFill>
                <a:latin typeface="Arial" panose="020B0604020202020204" pitchFamily="34" charset="0"/>
                <a:ea typeface="Calibri" panose="020F0502020204030204" pitchFamily="34" charset="0"/>
                <a:cs typeface="Arial" panose="020B0604020202020204" pitchFamily="34" charset="0"/>
              </a:rPr>
              <a:t>More at: </a:t>
            </a:r>
            <a:r>
              <a:rPr lang="en-GB" u="sng" dirty="0">
                <a:solidFill>
                  <a:srgbClr val="0E4194"/>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https://www.interregeurope.eu/about-us/2021-2027/</a:t>
            </a:r>
            <a:endParaRPr lang="en-GB" dirty="0">
              <a:solidFill>
                <a:srgbClr val="0E4194"/>
              </a:solidFill>
              <a:latin typeface="Arial" panose="020B0604020202020204" pitchFamily="34" charset="0"/>
              <a:ea typeface="Calibri" panose="020F0502020204030204" pitchFamily="34" charset="0"/>
              <a:cs typeface="Arial" panose="020B0604020202020204" pitchFamily="34" charset="0"/>
            </a:endParaRPr>
          </a:p>
        </p:txBody>
      </p:sp>
      <p:pic>
        <p:nvPicPr>
          <p:cNvPr id="8" name="Picture 2" descr="RÃ©sultat de recherche d'images pour &quot;loading symbol&quot;">
            <a:extLst>
              <a:ext uri="{FF2B5EF4-FFF2-40B4-BE49-F238E27FC236}">
                <a16:creationId xmlns:a16="http://schemas.microsoft.com/office/drawing/2014/main" id="{CA1FC9F1-4424-4E91-A990-ADBB5EE845A2}"/>
              </a:ext>
            </a:extLst>
          </p:cNvPr>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1617" y="4077073"/>
            <a:ext cx="1753207" cy="175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00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p:cNvPicPr>
          <p:nvPr/>
        </p:nvPicPr>
        <p:blipFill rotWithShape="1">
          <a:blip r:embed="rId3" cstate="screen">
            <a:extLst>
              <a:ext uri="{28A0092B-C50C-407E-A947-70E740481C1C}">
                <a14:useLocalDpi xmlns:a14="http://schemas.microsoft.com/office/drawing/2010/main"/>
              </a:ext>
            </a:extLst>
          </a:blip>
          <a:srcRect/>
          <a:stretch/>
        </p:blipFill>
        <p:spPr>
          <a:xfrm rot="10800000">
            <a:off x="-18510" y="764704"/>
            <a:ext cx="9180512" cy="1394106"/>
          </a:xfrm>
          <a:prstGeom prst="rect">
            <a:avLst/>
          </a:prstGeom>
        </p:spPr>
      </p:pic>
      <p:sp>
        <p:nvSpPr>
          <p:cNvPr id="5" name="Title 1"/>
          <p:cNvSpPr txBox="1">
            <a:spLocks/>
          </p:cNvSpPr>
          <p:nvPr/>
        </p:nvSpPr>
        <p:spPr>
          <a:xfrm>
            <a:off x="271226" y="1052736"/>
            <a:ext cx="7886700" cy="594066"/>
          </a:xfrm>
          <a:prstGeom prst="rect">
            <a:avLst/>
          </a:prstGeom>
        </p:spPr>
        <p:txBody>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algn="l"/>
            <a:r>
              <a:rPr lang="en-GB" sz="3200" b="1" dirty="0">
                <a:solidFill>
                  <a:schemeClr val="bg1"/>
                </a:solidFill>
                <a:latin typeface="Arial" panose="020B0604020202020204" pitchFamily="34" charset="0"/>
                <a:cs typeface="Arial" panose="020B0604020202020204" pitchFamily="34" charset="0"/>
              </a:rPr>
              <a:t>No revolution…but evolution</a:t>
            </a:r>
          </a:p>
        </p:txBody>
      </p:sp>
      <p:sp>
        <p:nvSpPr>
          <p:cNvPr id="2" name="Text Placeholder 2">
            <a:extLst>
              <a:ext uri="{FF2B5EF4-FFF2-40B4-BE49-F238E27FC236}">
                <a16:creationId xmlns:a16="http://schemas.microsoft.com/office/drawing/2014/main" id="{BD870A73-375B-4DD1-B240-17334FEFEFA2}"/>
              </a:ext>
            </a:extLst>
          </p:cNvPr>
          <p:cNvSpPr txBox="1">
            <a:spLocks/>
          </p:cNvSpPr>
          <p:nvPr/>
        </p:nvSpPr>
        <p:spPr>
          <a:xfrm>
            <a:off x="2627581" y="2158811"/>
            <a:ext cx="6760840" cy="2232248"/>
          </a:xfrm>
          <a:prstGeom prst="rect">
            <a:avLst/>
          </a:prstGeom>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600"/>
              </a:spcBef>
              <a:buNone/>
              <a:tabLst>
                <a:tab pos="3048000" algn="l"/>
              </a:tabLst>
            </a:pPr>
            <a:r>
              <a:rPr lang="en-GB" sz="1800" dirty="0">
                <a:solidFill>
                  <a:prstClr val="black"/>
                </a:solidFill>
                <a:latin typeface="Arial" panose="020B0604020202020204" pitchFamily="34" charset="0"/>
                <a:cs typeface="Arial" panose="020B0604020202020204" pitchFamily="34" charset="0"/>
              </a:rPr>
              <a:t>1. Pan-European</a:t>
            </a:r>
          </a:p>
          <a:p>
            <a:pPr marL="0" indent="0">
              <a:spcBef>
                <a:spcPts val="600"/>
              </a:spcBef>
              <a:buNone/>
              <a:tabLst>
                <a:tab pos="3048000" algn="l"/>
                <a:tab pos="3406775" algn="l"/>
              </a:tabLst>
            </a:pPr>
            <a:r>
              <a:rPr lang="en-GB" sz="1800" dirty="0">
                <a:solidFill>
                  <a:prstClr val="black"/>
                </a:solidFill>
                <a:latin typeface="Arial" panose="020B0604020202020204" pitchFamily="34" charset="0"/>
                <a:cs typeface="Arial" panose="020B0604020202020204" pitchFamily="34" charset="0"/>
              </a:rPr>
              <a:t>2. Similar overall objective </a:t>
            </a:r>
          </a:p>
          <a:p>
            <a:pPr>
              <a:spcBef>
                <a:spcPts val="600"/>
              </a:spcBef>
              <a:buFont typeface="Wingdings" panose="05000000000000000000" pitchFamily="2" charset="2"/>
              <a:buChar char="§"/>
              <a:tabLst>
                <a:tab pos="3048000" algn="l"/>
                <a:tab pos="3406775" algn="l"/>
              </a:tabLst>
            </a:pPr>
            <a:r>
              <a:rPr lang="en-GB" sz="1800" dirty="0">
                <a:solidFill>
                  <a:prstClr val="black"/>
                </a:solidFill>
                <a:latin typeface="Arial" panose="020B0604020202020204" pitchFamily="34" charset="0"/>
                <a:cs typeface="Arial" panose="020B0604020202020204" pitchFamily="34" charset="0"/>
              </a:rPr>
              <a:t>Regional development policy makers as core target groups</a:t>
            </a:r>
          </a:p>
          <a:p>
            <a:pPr marL="0" indent="0">
              <a:spcBef>
                <a:spcPts val="600"/>
              </a:spcBef>
              <a:buNone/>
              <a:tabLst>
                <a:tab pos="3048000" algn="l"/>
                <a:tab pos="3233738" algn="l"/>
              </a:tabLst>
            </a:pPr>
            <a:r>
              <a:rPr lang="en-GB" sz="1800" dirty="0">
                <a:solidFill>
                  <a:prstClr val="black"/>
                </a:solidFill>
                <a:latin typeface="Arial" panose="020B0604020202020204" pitchFamily="34" charset="0"/>
                <a:cs typeface="Arial" panose="020B0604020202020204" pitchFamily="34" charset="0"/>
              </a:rPr>
              <a:t>3. Similar means to achieve the objective</a:t>
            </a:r>
          </a:p>
          <a:p>
            <a:pPr>
              <a:spcBef>
                <a:spcPts val="600"/>
              </a:spcBef>
              <a:buFont typeface="Wingdings" panose="05000000000000000000" pitchFamily="2" charset="2"/>
              <a:buChar char="§"/>
              <a:tabLst>
                <a:tab pos="3048000" algn="l"/>
                <a:tab pos="3233738" algn="l"/>
              </a:tabLst>
            </a:pPr>
            <a:r>
              <a:rPr lang="en-GB" sz="1800" dirty="0">
                <a:solidFill>
                  <a:prstClr val="black"/>
                </a:solidFill>
                <a:latin typeface="Arial" panose="020B0604020202020204" pitchFamily="34" charset="0"/>
                <a:cs typeface="Arial" panose="020B0604020202020204" pitchFamily="34" charset="0"/>
              </a:rPr>
              <a:t>Main focus on capacity building</a:t>
            </a:r>
          </a:p>
        </p:txBody>
      </p:sp>
      <p:sp>
        <p:nvSpPr>
          <p:cNvPr id="3" name="Rectangle 2">
            <a:extLst>
              <a:ext uri="{FF2B5EF4-FFF2-40B4-BE49-F238E27FC236}">
                <a16:creationId xmlns:a16="http://schemas.microsoft.com/office/drawing/2014/main" id="{E17A3925-9123-401E-AE1F-E864A06DBE22}"/>
              </a:ext>
            </a:extLst>
          </p:cNvPr>
          <p:cNvSpPr/>
          <p:nvPr/>
        </p:nvSpPr>
        <p:spPr>
          <a:xfrm>
            <a:off x="271226" y="2646581"/>
            <a:ext cx="3024336" cy="830997"/>
          </a:xfrm>
          <a:prstGeom prst="rect">
            <a:avLst/>
          </a:prstGeom>
        </p:spPr>
        <p:txBody>
          <a:bodyPr wrap="square">
            <a:spAutoFit/>
          </a:bodyPr>
          <a:lstStyle/>
          <a:p>
            <a:r>
              <a:rPr lang="en-GB" sz="2400" b="1" dirty="0">
                <a:solidFill>
                  <a:srgbClr val="1F497D"/>
                </a:solidFill>
                <a:latin typeface="Arial" panose="020B0604020202020204" pitchFamily="34" charset="0"/>
                <a:cs typeface="Arial" panose="020B0604020202020204" pitchFamily="34" charset="0"/>
              </a:rPr>
              <a:t>Key features </a:t>
            </a:r>
            <a:br>
              <a:rPr lang="en-GB" sz="2400" b="1" dirty="0">
                <a:solidFill>
                  <a:srgbClr val="1F497D"/>
                </a:solidFill>
                <a:latin typeface="Arial" panose="020B0604020202020204" pitchFamily="34" charset="0"/>
                <a:cs typeface="Arial" panose="020B0604020202020204" pitchFamily="34" charset="0"/>
              </a:rPr>
            </a:br>
            <a:r>
              <a:rPr lang="en-GB" sz="2400" b="1" dirty="0">
                <a:solidFill>
                  <a:srgbClr val="1F497D"/>
                </a:solidFill>
                <a:latin typeface="Arial" panose="020B0604020202020204" pitchFamily="34" charset="0"/>
                <a:cs typeface="Arial" panose="020B0604020202020204" pitchFamily="34" charset="0"/>
              </a:rPr>
              <a:t>remain:</a:t>
            </a:r>
            <a:endParaRPr lang="en-GB" sz="2400" dirty="0">
              <a:solidFill>
                <a:srgbClr val="1F497D"/>
              </a:solidFill>
            </a:endParaRPr>
          </a:p>
        </p:txBody>
      </p:sp>
      <p:sp>
        <p:nvSpPr>
          <p:cNvPr id="4" name="Text Placeholder 2">
            <a:extLst>
              <a:ext uri="{FF2B5EF4-FFF2-40B4-BE49-F238E27FC236}">
                <a16:creationId xmlns:a16="http://schemas.microsoft.com/office/drawing/2014/main" id="{7E75B553-F4BB-42DD-AF27-52A93C840335}"/>
              </a:ext>
            </a:extLst>
          </p:cNvPr>
          <p:cNvSpPr txBox="1">
            <a:spLocks/>
          </p:cNvSpPr>
          <p:nvPr/>
        </p:nvSpPr>
        <p:spPr>
          <a:xfrm>
            <a:off x="1899811" y="4149080"/>
            <a:ext cx="7488832" cy="2592288"/>
          </a:xfrm>
          <a:prstGeom prst="rect">
            <a:avLst/>
          </a:prstGeom>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tabLst>
                <a:tab pos="1970088" algn="l"/>
              </a:tabLst>
            </a:pPr>
            <a:r>
              <a:rPr lang="en-GB" sz="1800" dirty="0">
                <a:solidFill>
                  <a:prstClr val="black"/>
                </a:solidFill>
                <a:latin typeface="Arial" panose="020B0604020202020204" pitchFamily="34" charset="0"/>
                <a:cs typeface="Arial" panose="020B0604020202020204" pitchFamily="34" charset="0"/>
              </a:rPr>
              <a:t>1. Focus on Structural Funds lightened</a:t>
            </a:r>
          </a:p>
          <a:p>
            <a:pPr marL="0" indent="0">
              <a:lnSpc>
                <a:spcPct val="120000"/>
              </a:lnSpc>
              <a:buNone/>
              <a:tabLst>
                <a:tab pos="1970088" algn="l"/>
              </a:tabLst>
            </a:pPr>
            <a:r>
              <a:rPr lang="en-GB" sz="1800" dirty="0">
                <a:solidFill>
                  <a:prstClr val="black"/>
                </a:solidFill>
                <a:latin typeface="Arial" panose="020B0604020202020204" pitchFamily="34" charset="0"/>
                <a:cs typeface="Arial" panose="020B0604020202020204" pitchFamily="34" charset="0"/>
              </a:rPr>
              <a:t>2. Learning by doing: pilot actions </a:t>
            </a:r>
          </a:p>
          <a:p>
            <a:pPr marL="0" indent="0">
              <a:lnSpc>
                <a:spcPct val="120000"/>
              </a:lnSpc>
              <a:buNone/>
              <a:tabLst>
                <a:tab pos="1970088" algn="l"/>
                <a:tab pos="3406775" algn="l"/>
              </a:tabLst>
            </a:pPr>
            <a:r>
              <a:rPr lang="en-GB" sz="1800" dirty="0">
                <a:solidFill>
                  <a:prstClr val="black"/>
                </a:solidFill>
                <a:latin typeface="Arial" panose="020B0604020202020204" pitchFamily="34" charset="0"/>
                <a:cs typeface="Arial" panose="020B0604020202020204" pitchFamily="34" charset="0"/>
              </a:rPr>
              <a:t>3. Only one single </a:t>
            </a:r>
            <a:r>
              <a:rPr lang="en-GB" sz="1800">
                <a:solidFill>
                  <a:prstClr val="black"/>
                </a:solidFill>
                <a:latin typeface="Arial" panose="020B0604020202020204" pitchFamily="34" charset="0"/>
                <a:cs typeface="Arial" panose="020B0604020202020204" pitchFamily="34" charset="0"/>
              </a:rPr>
              <a:t>priority in the </a:t>
            </a:r>
            <a:r>
              <a:rPr lang="en-GB" sz="1800" dirty="0">
                <a:solidFill>
                  <a:prstClr val="black"/>
                </a:solidFill>
                <a:latin typeface="Arial" panose="020B0604020202020204" pitchFamily="34" charset="0"/>
                <a:cs typeface="Arial" panose="020B0604020202020204" pitchFamily="34" charset="0"/>
              </a:rPr>
              <a:t>programme</a:t>
            </a:r>
          </a:p>
          <a:p>
            <a:pPr>
              <a:lnSpc>
                <a:spcPct val="120000"/>
              </a:lnSpc>
              <a:buFont typeface="Wingdings" panose="05000000000000000000" pitchFamily="2" charset="2"/>
              <a:buChar char="§"/>
              <a:tabLst>
                <a:tab pos="2243138" algn="l"/>
                <a:tab pos="3406775" algn="l"/>
              </a:tabLst>
            </a:pPr>
            <a:r>
              <a:rPr lang="en-GB" sz="1800" dirty="0">
                <a:solidFill>
                  <a:prstClr val="black"/>
                </a:solidFill>
                <a:latin typeface="Arial" panose="020B0604020202020204" pitchFamily="34" charset="0"/>
                <a:cs typeface="Arial" panose="020B0604020202020204" pitchFamily="34" charset="0"/>
              </a:rPr>
              <a:t>Better reflect the core nature of the programme (capacity building)</a:t>
            </a:r>
          </a:p>
          <a:p>
            <a:pPr marL="0" indent="0">
              <a:lnSpc>
                <a:spcPct val="120000"/>
              </a:lnSpc>
              <a:buNone/>
              <a:tabLst>
                <a:tab pos="2328863" algn="l"/>
                <a:tab pos="3406775" algn="l"/>
              </a:tabLst>
            </a:pPr>
            <a:r>
              <a:rPr lang="en-GB" sz="1800" dirty="0">
                <a:solidFill>
                  <a:prstClr val="black"/>
                </a:solidFill>
                <a:latin typeface="Arial" panose="020B0604020202020204" pitchFamily="34" charset="0"/>
                <a:cs typeface="Arial" panose="020B0604020202020204" pitchFamily="34" charset="0"/>
              </a:rPr>
              <a:t>	</a:t>
            </a:r>
          </a:p>
        </p:txBody>
      </p:sp>
      <p:sp>
        <p:nvSpPr>
          <p:cNvPr id="11" name="Rectangle 10">
            <a:extLst>
              <a:ext uri="{FF2B5EF4-FFF2-40B4-BE49-F238E27FC236}">
                <a16:creationId xmlns:a16="http://schemas.microsoft.com/office/drawing/2014/main" id="{89BAFB87-C5EB-45B4-A2F5-6C65219DC9A5}"/>
              </a:ext>
            </a:extLst>
          </p:cNvPr>
          <p:cNvSpPr/>
          <p:nvPr/>
        </p:nvSpPr>
        <p:spPr>
          <a:xfrm>
            <a:off x="97104" y="4725145"/>
            <a:ext cx="1774845" cy="461665"/>
          </a:xfrm>
          <a:prstGeom prst="rect">
            <a:avLst/>
          </a:prstGeom>
        </p:spPr>
        <p:txBody>
          <a:bodyPr wrap="none">
            <a:spAutoFit/>
          </a:bodyPr>
          <a:lstStyle/>
          <a:p>
            <a:r>
              <a:rPr lang="en-GB" sz="2400" b="1" dirty="0">
                <a:solidFill>
                  <a:srgbClr val="1F497D"/>
                </a:solidFill>
                <a:latin typeface="Arial" panose="020B0604020202020204" pitchFamily="34" charset="0"/>
                <a:cs typeface="Arial" panose="020B0604020202020204" pitchFamily="34" charset="0"/>
              </a:rPr>
              <a:t>Proposals:</a:t>
            </a:r>
          </a:p>
        </p:txBody>
      </p:sp>
    </p:spTree>
    <p:extLst>
      <p:ext uri="{BB962C8B-B14F-4D97-AF65-F5344CB8AC3E}">
        <p14:creationId xmlns:p14="http://schemas.microsoft.com/office/powerpoint/2010/main" val="1757290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7384"/>
            <a:ext cx="9144000" cy="6885384"/>
          </a:xfrm>
          <a:prstGeom prst="rect">
            <a:avLst/>
          </a:prstGeom>
          <a:solidFill>
            <a:srgbClr val="FCC51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b="1" dirty="0"/>
          </a:p>
          <a:p>
            <a:pPr algn="ctr"/>
            <a:endParaRPr lang="en-US" b="1" dirty="0"/>
          </a:p>
          <a:p>
            <a:pPr algn="ctr"/>
            <a:endParaRPr lang="en-US" b="1" dirty="0"/>
          </a:p>
          <a:p>
            <a:pPr algn="ctr"/>
            <a:endParaRPr lang="en-US" b="1" dirty="0"/>
          </a:p>
          <a:p>
            <a:pPr algn="ctr"/>
            <a:r>
              <a:rPr lang="en-US" sz="2400" b="1" dirty="0"/>
              <a:t>Marc Pattinson PLP Policy Expert </a:t>
            </a:r>
          </a:p>
          <a:p>
            <a:pPr algn="ctr"/>
            <a:r>
              <a:rPr lang="en-US" sz="2400" b="1" dirty="0"/>
              <a:t>m.pattinson@policylearning.eu</a:t>
            </a:r>
          </a:p>
        </p:txBody>
      </p:sp>
      <p:sp>
        <p:nvSpPr>
          <p:cNvPr id="8" name="TextBox 7"/>
          <p:cNvSpPr txBox="1"/>
          <p:nvPr/>
        </p:nvSpPr>
        <p:spPr>
          <a:xfrm>
            <a:off x="683568" y="4293096"/>
            <a:ext cx="7128792" cy="1077218"/>
          </a:xfrm>
          <a:prstGeom prst="rect">
            <a:avLst/>
          </a:prstGeom>
          <a:noFill/>
        </p:spPr>
        <p:txBody>
          <a:bodyPr wrap="square" rtlCol="0">
            <a:spAutoFit/>
          </a:bodyPr>
          <a:lstStyle/>
          <a:p>
            <a:pPr algn="ctr"/>
            <a:endParaRPr lang="en-US" b="1" dirty="0">
              <a:solidFill>
                <a:schemeClr val="bg1"/>
              </a:solidFill>
            </a:endParaRPr>
          </a:p>
          <a:p>
            <a:pPr algn="ctr"/>
            <a:endParaRPr lang="en-US" dirty="0">
              <a:solidFill>
                <a:schemeClr val="bg1"/>
              </a:solidFill>
            </a:endParaRPr>
          </a:p>
          <a:p>
            <a:pPr algn="ctr"/>
            <a:r>
              <a:rPr lang="fr-FR" sz="2800" b="1" dirty="0" err="1">
                <a:solidFill>
                  <a:schemeClr val="bg1"/>
                </a:solidFill>
                <a:latin typeface="Arial" panose="020B0604020202020204" pitchFamily="34" charset="0"/>
                <a:ea typeface="Arial" charset="0"/>
                <a:cs typeface="Arial" panose="020B0604020202020204" pitchFamily="34" charset="0"/>
              </a:rPr>
              <a:t>Thank</a:t>
            </a:r>
            <a:r>
              <a:rPr lang="fr-FR" sz="2800" b="1" dirty="0">
                <a:solidFill>
                  <a:schemeClr val="bg1"/>
                </a:solidFill>
                <a:latin typeface="Arial" panose="020B0604020202020204" pitchFamily="34" charset="0"/>
                <a:ea typeface="Arial" charset="0"/>
                <a:cs typeface="Arial" panose="020B0604020202020204" pitchFamily="34" charset="0"/>
              </a:rPr>
              <a:t> </a:t>
            </a:r>
            <a:r>
              <a:rPr lang="fr-FR" sz="2800" b="1" dirty="0" err="1">
                <a:solidFill>
                  <a:schemeClr val="bg1"/>
                </a:solidFill>
                <a:latin typeface="Arial" panose="020B0604020202020204" pitchFamily="34" charset="0"/>
                <a:ea typeface="Arial" charset="0"/>
                <a:cs typeface="Arial" panose="020B0604020202020204" pitchFamily="34" charset="0"/>
              </a:rPr>
              <a:t>you</a:t>
            </a:r>
            <a:r>
              <a:rPr lang="fr-FR" sz="2800" b="1" dirty="0">
                <a:solidFill>
                  <a:schemeClr val="bg1"/>
                </a:solidFill>
                <a:latin typeface="Arial" panose="020B0604020202020204" pitchFamily="34" charset="0"/>
                <a:ea typeface="Arial" charset="0"/>
                <a:cs typeface="Arial" panose="020B0604020202020204" pitchFamily="34" charset="0"/>
              </a:rPr>
              <a:t>!</a:t>
            </a:r>
            <a:endParaRPr lang="en-US" b="1" dirty="0">
              <a:solidFill>
                <a:schemeClr val="bg1"/>
              </a:solidFill>
              <a:latin typeface="Arial" panose="020B0604020202020204" pitchFamily="34" charset="0"/>
              <a:cs typeface="Arial" panose="020B0604020202020204" pitchFamily="34" charset="0"/>
            </a:endParaRPr>
          </a:p>
        </p:txBody>
      </p:sp>
      <p:pic>
        <p:nvPicPr>
          <p:cNvPr id="4" name="Picture 3" descr="A close up of a sign&#10;&#10;Description automatically generated">
            <a:extLst>
              <a:ext uri="{FF2B5EF4-FFF2-40B4-BE49-F238E27FC236}">
                <a16:creationId xmlns:a16="http://schemas.microsoft.com/office/drawing/2014/main" id="{DD0B87C2-8A74-4517-8347-F602288A59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638" y="1340767"/>
            <a:ext cx="1721457" cy="1992099"/>
          </a:xfrm>
          <a:prstGeom prst="rect">
            <a:avLst/>
          </a:prstGeom>
        </p:spPr>
      </p:pic>
    </p:spTree>
    <p:extLst>
      <p:ext uri="{BB962C8B-B14F-4D97-AF65-F5344CB8AC3E}">
        <p14:creationId xmlns:p14="http://schemas.microsoft.com/office/powerpoint/2010/main" val="342328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28A0092B-C50C-407E-A947-70E740481C1C}">
                <a14:useLocalDpi xmlns:a14="http://schemas.microsoft.com/office/drawing/2010/main"/>
              </a:ext>
            </a:extLst>
          </a:blip>
          <a:srcRect t="11899" r="57862" b="5036"/>
          <a:stretch/>
        </p:blipFill>
        <p:spPr>
          <a:xfrm>
            <a:off x="2805850" y="2778657"/>
            <a:ext cx="3203577" cy="2683801"/>
          </a:xfrm>
          <a:prstGeom prst="rect">
            <a:avLst/>
          </a:prstGeom>
        </p:spPr>
      </p:pic>
      <p:sp>
        <p:nvSpPr>
          <p:cNvPr id="9" name="Title 4"/>
          <p:cNvSpPr>
            <a:spLocks noGrp="1"/>
          </p:cNvSpPr>
          <p:nvPr>
            <p:ph type="title"/>
          </p:nvPr>
        </p:nvSpPr>
        <p:spPr>
          <a:xfrm>
            <a:off x="464288" y="476672"/>
            <a:ext cx="7886700" cy="594066"/>
          </a:xfrm>
        </p:spPr>
        <p:txBody>
          <a:bodyPr/>
          <a:lstStyle/>
          <a:p>
            <a:r>
              <a:rPr lang="en-GB" dirty="0"/>
              <a:t>Interreg Europe in a nutshell</a:t>
            </a:r>
          </a:p>
        </p:txBody>
      </p:sp>
      <p:sp>
        <p:nvSpPr>
          <p:cNvPr id="3" name="Text Placeholder 2">
            <a:extLst>
              <a:ext uri="{FF2B5EF4-FFF2-40B4-BE49-F238E27FC236}">
                <a16:creationId xmlns:a16="http://schemas.microsoft.com/office/drawing/2014/main" id="{E4742737-530E-4DFA-8804-897F6FE8B959}"/>
              </a:ext>
            </a:extLst>
          </p:cNvPr>
          <p:cNvSpPr>
            <a:spLocks noGrp="1"/>
          </p:cNvSpPr>
          <p:nvPr>
            <p:ph type="body" sz="quarter" idx="10"/>
          </p:nvPr>
        </p:nvSpPr>
        <p:spPr>
          <a:xfrm>
            <a:off x="611561" y="2078851"/>
            <a:ext cx="7886055" cy="2591990"/>
          </a:xfrm>
        </p:spPr>
        <p:txBody>
          <a:bodyPr/>
          <a:lstStyle/>
          <a:p>
            <a:pPr marL="0" indent="0">
              <a:buNone/>
            </a:pPr>
            <a:r>
              <a:rPr lang="en-GB" dirty="0"/>
              <a:t>Sharing solutions for better regional policy</a:t>
            </a:r>
            <a:endParaRPr lang="en-US" dirty="0"/>
          </a:p>
        </p:txBody>
      </p:sp>
      <p:pic>
        <p:nvPicPr>
          <p:cNvPr id="13" name="Picture 12"/>
          <p:cNvPicPr>
            <a:picLocks noChangeAspect="1"/>
          </p:cNvPicPr>
          <p:nvPr/>
        </p:nvPicPr>
        <p:blipFill rotWithShape="1">
          <a:blip r:embed="rId4" cstate="print">
            <a:extLst>
              <a:ext uri="{28A0092B-C50C-407E-A947-70E740481C1C}">
                <a14:useLocalDpi xmlns:a14="http://schemas.microsoft.com/office/drawing/2010/main"/>
              </a:ext>
            </a:extLst>
          </a:blip>
          <a:srcRect l="5687" t="16982" r="79580" b="27402"/>
          <a:stretch/>
        </p:blipFill>
        <p:spPr>
          <a:xfrm>
            <a:off x="148200" y="2759699"/>
            <a:ext cx="1458162" cy="2721900"/>
          </a:xfrm>
          <a:prstGeom prst="rect">
            <a:avLst/>
          </a:prstGeom>
        </p:spPr>
      </p:pic>
      <p:pic>
        <p:nvPicPr>
          <p:cNvPr id="14" name="Picture 13"/>
          <p:cNvPicPr>
            <a:picLocks noChangeAspect="1"/>
          </p:cNvPicPr>
          <p:nvPr/>
        </p:nvPicPr>
        <p:blipFill rotWithShape="1">
          <a:blip r:embed="rId4" cstate="print">
            <a:extLst>
              <a:ext uri="{28A0092B-C50C-407E-A947-70E740481C1C}">
                <a14:useLocalDpi xmlns:a14="http://schemas.microsoft.com/office/drawing/2010/main"/>
              </a:ext>
            </a:extLst>
          </a:blip>
          <a:srcRect l="24349" t="18475" r="60186" b="7802"/>
          <a:stretch/>
        </p:blipFill>
        <p:spPr>
          <a:xfrm>
            <a:off x="1684405" y="2759700"/>
            <a:ext cx="1154713" cy="2721901"/>
          </a:xfrm>
          <a:prstGeom prst="rect">
            <a:avLst/>
          </a:prstGeom>
        </p:spPr>
      </p:pic>
      <p:pic>
        <p:nvPicPr>
          <p:cNvPr id="7" name="Picture Placeholder 4"/>
          <p:cNvPicPr>
            <a:picLocks noChangeAspect="1"/>
          </p:cNvPicPr>
          <p:nvPr/>
        </p:nvPicPr>
        <p:blipFill rotWithShape="1">
          <a:blip r:embed="rId5" cstate="print">
            <a:extLst>
              <a:ext uri="{28A0092B-C50C-407E-A947-70E740481C1C}">
                <a14:useLocalDpi xmlns:a14="http://schemas.microsoft.com/office/drawing/2010/main" val="0"/>
              </a:ext>
            </a:extLst>
          </a:blip>
          <a:srcRect l="3003" r="40324"/>
          <a:stretch/>
        </p:blipFill>
        <p:spPr>
          <a:xfrm>
            <a:off x="6300193" y="2779750"/>
            <a:ext cx="2718302" cy="2703482"/>
          </a:xfrm>
          <a:prstGeom prst="rect">
            <a:avLst/>
          </a:prstGeom>
        </p:spPr>
      </p:pic>
    </p:spTree>
    <p:extLst>
      <p:ext uri="{BB962C8B-B14F-4D97-AF65-F5344CB8AC3E}">
        <p14:creationId xmlns:p14="http://schemas.microsoft.com/office/powerpoint/2010/main" val="201724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F1BC5D3E-B253-4040-951B-CD16FF4B6BB7}"/>
              </a:ext>
            </a:extLst>
          </p:cNvPr>
          <p:cNvPicPr>
            <a:picLocks noChangeAspect="1"/>
          </p:cNvPicPr>
          <p:nvPr/>
        </p:nvPicPr>
        <p:blipFill>
          <a:blip r:embed="rId3"/>
          <a:stretch>
            <a:fillRect/>
          </a:stretch>
        </p:blipFill>
        <p:spPr>
          <a:xfrm>
            <a:off x="8203795" y="195170"/>
            <a:ext cx="781645" cy="702187"/>
          </a:xfrm>
          <a:prstGeom prst="rect">
            <a:avLst/>
          </a:prstGeom>
        </p:spPr>
      </p:pic>
      <p:sp>
        <p:nvSpPr>
          <p:cNvPr id="9" name="Title 1">
            <a:extLst>
              <a:ext uri="{FF2B5EF4-FFF2-40B4-BE49-F238E27FC236}">
                <a16:creationId xmlns:a16="http://schemas.microsoft.com/office/drawing/2014/main" id="{F04F9F66-43AF-4BE7-9B65-6F211E80AADF}"/>
              </a:ext>
            </a:extLst>
          </p:cNvPr>
          <p:cNvSpPr txBox="1">
            <a:spLocks/>
          </p:cNvSpPr>
          <p:nvPr/>
        </p:nvSpPr>
        <p:spPr>
          <a:xfrm>
            <a:off x="158560" y="332656"/>
            <a:ext cx="8826880" cy="79208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fr-FR" sz="3200" b="1" dirty="0">
                <a:solidFill>
                  <a:schemeClr val="tx2"/>
                </a:solidFill>
                <a:latin typeface="Arial" panose="020B0604020202020204" pitchFamily="34" charset="0"/>
                <a:cs typeface="Arial" panose="020B0604020202020204" pitchFamily="34" charset="0"/>
              </a:rPr>
              <a:t>The Policy Learning Platform can help</a:t>
            </a:r>
            <a:endParaRPr lang="en-US" sz="3200" b="1" dirty="0">
              <a:solidFill>
                <a:schemeClr val="tx2"/>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B378319-DC90-44A1-81A4-91ABD66B44BC}"/>
              </a:ext>
            </a:extLst>
          </p:cNvPr>
          <p:cNvSpPr/>
          <p:nvPr/>
        </p:nvSpPr>
        <p:spPr>
          <a:xfrm>
            <a:off x="1547664" y="1328614"/>
            <a:ext cx="4410375" cy="707886"/>
          </a:xfrm>
          <a:prstGeom prst="rect">
            <a:avLst/>
          </a:prstGeom>
        </p:spPr>
        <p:txBody>
          <a:bodyPr wrap="none">
            <a:spAutoFit/>
          </a:bodyPr>
          <a:lstStyle/>
          <a:p>
            <a:pPr lvl="0">
              <a:defRPr/>
            </a:pPr>
            <a:r>
              <a:rPr lang="fr-FR" sz="2000" b="1" dirty="0">
                <a:solidFill>
                  <a:srgbClr val="EC6707"/>
                </a:solidFill>
                <a:latin typeface="Arial" panose="020B0604020202020204" pitchFamily="34" charset="0"/>
                <a:cs typeface="Arial" panose="020B0604020202020204" pitchFamily="34" charset="0"/>
              </a:rPr>
              <a:t>Good practices – </a:t>
            </a:r>
            <a:r>
              <a:rPr lang="fr-FR" sz="2000" b="1" dirty="0" err="1">
                <a:solidFill>
                  <a:srgbClr val="EC6707"/>
                </a:solidFill>
                <a:latin typeface="Arial" panose="020B0604020202020204" pitchFamily="34" charset="0"/>
                <a:cs typeface="Arial" panose="020B0604020202020204" pitchFamily="34" charset="0"/>
              </a:rPr>
              <a:t>get</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inspired</a:t>
            </a:r>
            <a:endParaRPr lang="fr-FR" sz="2000" b="1" dirty="0">
              <a:solidFill>
                <a:srgbClr val="EC6707"/>
              </a:solidFill>
              <a:latin typeface="Arial" panose="020B0604020202020204" pitchFamily="34" charset="0"/>
              <a:cs typeface="Arial" panose="020B0604020202020204" pitchFamily="34" charset="0"/>
            </a:endParaRPr>
          </a:p>
          <a:p>
            <a:pPr lvl="0">
              <a:defRPr/>
            </a:pPr>
            <a:r>
              <a:rPr lang="fr-FR" sz="2000" dirty="0" err="1">
                <a:solidFill>
                  <a:srgbClr val="EC6707"/>
                </a:solidFill>
                <a:latin typeface="Arial" panose="020B0604020202020204" pitchFamily="34" charset="0"/>
                <a:cs typeface="Arial" panose="020B0604020202020204" pitchFamily="34" charset="0"/>
              </a:rPr>
              <a:t>Visit</a:t>
            </a:r>
            <a:r>
              <a:rPr lang="fr-FR" sz="2000" dirty="0">
                <a:solidFill>
                  <a:srgbClr val="EC6707"/>
                </a:solidFill>
                <a:latin typeface="Arial" panose="020B0604020202020204" pitchFamily="34" charset="0"/>
                <a:cs typeface="Arial" panose="020B0604020202020204" pitchFamily="34" charset="0"/>
              </a:rPr>
              <a:t> the good practice </a:t>
            </a:r>
            <a:r>
              <a:rPr lang="fr-FR" sz="2000" dirty="0" err="1">
                <a:solidFill>
                  <a:srgbClr val="EC6707"/>
                </a:solidFill>
                <a:latin typeface="Arial" panose="020B0604020202020204" pitchFamily="34" charset="0"/>
                <a:cs typeface="Arial" panose="020B0604020202020204" pitchFamily="34" charset="0"/>
              </a:rPr>
              <a:t>database</a:t>
            </a:r>
            <a:r>
              <a:rPr lang="fr-FR" sz="2000" dirty="0">
                <a:solidFill>
                  <a:srgbClr val="EC6707"/>
                </a:solidFill>
                <a:latin typeface="Arial" panose="020B0604020202020204" pitchFamily="34" charset="0"/>
                <a:cs typeface="Arial" panose="020B0604020202020204" pitchFamily="34" charset="0"/>
              </a:rPr>
              <a:t> </a:t>
            </a:r>
            <a:r>
              <a:rPr lang="fr-FR" sz="2000" dirty="0">
                <a:solidFill>
                  <a:srgbClr val="EC6707"/>
                </a:solidFill>
                <a:latin typeface="Arial" panose="020B0604020202020204" pitchFamily="34" charset="0"/>
                <a:cs typeface="Arial" panose="020B0604020202020204" pitchFamily="34" charset="0"/>
                <a:hlinkClick r:id="rId4"/>
              </a:rPr>
              <a:t>here</a:t>
            </a:r>
            <a:endParaRPr lang="fr-FR" sz="2000" dirty="0">
              <a:solidFill>
                <a:srgbClr val="EC6707"/>
              </a:solidFill>
              <a:latin typeface="Arial" panose="020B0604020202020204" pitchFamily="34" charset="0"/>
              <a:cs typeface="Arial" panose="020B0604020202020204" pitchFamily="34" charset="0"/>
            </a:endParaRPr>
          </a:p>
        </p:txBody>
      </p:sp>
      <p:pic>
        <p:nvPicPr>
          <p:cNvPr id="14" name="Image 13" descr="Une image contenant dessin, horloge&#10;&#10;Description générée automatiquement">
            <a:extLst>
              <a:ext uri="{FF2B5EF4-FFF2-40B4-BE49-F238E27FC236}">
                <a16:creationId xmlns:a16="http://schemas.microsoft.com/office/drawing/2014/main" id="{D120286B-2018-4B06-AEE5-520A7E6D61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312840">
            <a:off x="499826" y="5308019"/>
            <a:ext cx="660473" cy="698577"/>
          </a:xfrm>
          <a:prstGeom prst="rect">
            <a:avLst/>
          </a:prstGeom>
        </p:spPr>
      </p:pic>
      <p:sp>
        <p:nvSpPr>
          <p:cNvPr id="16" name="Rectangle 15">
            <a:extLst>
              <a:ext uri="{FF2B5EF4-FFF2-40B4-BE49-F238E27FC236}">
                <a16:creationId xmlns:a16="http://schemas.microsoft.com/office/drawing/2014/main" id="{0F1F37F9-D8FA-4745-8CCA-E84B41D06BD1}"/>
              </a:ext>
            </a:extLst>
          </p:cNvPr>
          <p:cNvSpPr/>
          <p:nvPr/>
        </p:nvSpPr>
        <p:spPr>
          <a:xfrm>
            <a:off x="1547664" y="2561703"/>
            <a:ext cx="5086649" cy="707886"/>
          </a:xfrm>
          <a:prstGeom prst="rect">
            <a:avLst/>
          </a:prstGeom>
        </p:spPr>
        <p:txBody>
          <a:bodyPr wrap="none">
            <a:spAutoFit/>
          </a:bodyPr>
          <a:lstStyle/>
          <a:p>
            <a:pPr lvl="0">
              <a:defRPr/>
            </a:pPr>
            <a:r>
              <a:rPr lang="fr-FR" sz="2000" b="1" dirty="0">
                <a:solidFill>
                  <a:srgbClr val="EC6707"/>
                </a:solidFill>
                <a:latin typeface="Arial" panose="020B0604020202020204" pitchFamily="34" charset="0"/>
                <a:cs typeface="Arial" panose="020B0604020202020204" pitchFamily="34" charset="0"/>
              </a:rPr>
              <a:t>Story on Centres of </a:t>
            </a:r>
            <a:r>
              <a:rPr lang="fr-FR" sz="2000" b="1" dirty="0" err="1">
                <a:solidFill>
                  <a:srgbClr val="EC6707"/>
                </a:solidFill>
                <a:latin typeface="Arial" panose="020B0604020202020204" pitchFamily="34" charset="0"/>
                <a:cs typeface="Arial" panose="020B0604020202020204" pitchFamily="34" charset="0"/>
              </a:rPr>
              <a:t>Competence</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CoCs</a:t>
            </a:r>
            <a:r>
              <a:rPr lang="fr-FR" sz="2000" b="1" dirty="0">
                <a:solidFill>
                  <a:srgbClr val="EC6707"/>
                </a:solidFill>
                <a:latin typeface="Arial" panose="020B0604020202020204" pitchFamily="34" charset="0"/>
                <a:cs typeface="Arial" panose="020B0604020202020204" pitchFamily="34" charset="0"/>
              </a:rPr>
              <a:t>)</a:t>
            </a:r>
          </a:p>
          <a:p>
            <a:pPr lvl="0">
              <a:defRPr/>
            </a:pPr>
            <a:r>
              <a:rPr lang="fr-FR" sz="2000" dirty="0">
                <a:solidFill>
                  <a:srgbClr val="EC6707"/>
                </a:solidFill>
                <a:latin typeface="Arial" panose="020B0604020202020204" pitchFamily="34" charset="0"/>
                <a:cs typeface="Arial" panose="020B0604020202020204" pitchFamily="34" charset="0"/>
              </a:rPr>
              <a:t>Read the story </a:t>
            </a:r>
            <a:r>
              <a:rPr lang="fr-FR" sz="2000" dirty="0">
                <a:solidFill>
                  <a:srgbClr val="EC6707"/>
                </a:solidFill>
                <a:latin typeface="Arial" panose="020B0604020202020204" pitchFamily="34" charset="0"/>
                <a:cs typeface="Arial" panose="020B0604020202020204" pitchFamily="34" charset="0"/>
                <a:hlinkClick r:id="rId6"/>
              </a:rPr>
              <a:t>here</a:t>
            </a:r>
            <a:endParaRPr lang="fr-FR" dirty="0">
              <a:solidFill>
                <a:srgbClr val="EC6707"/>
              </a:solidFill>
              <a:latin typeface="Arial" panose="020B0604020202020204" pitchFamily="34" charset="0"/>
              <a:cs typeface="Arial" panose="020B0604020202020204" pitchFamily="34" charset="0"/>
            </a:endParaRPr>
          </a:p>
        </p:txBody>
      </p:sp>
      <p:pic>
        <p:nvPicPr>
          <p:cNvPr id="18" name="Image 17">
            <a:extLst>
              <a:ext uri="{FF2B5EF4-FFF2-40B4-BE49-F238E27FC236}">
                <a16:creationId xmlns:a16="http://schemas.microsoft.com/office/drawing/2014/main" id="{7F49AFF6-0AFF-4DB7-BAC2-E6E3635C32D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9462" y="2538838"/>
            <a:ext cx="601200" cy="753616"/>
          </a:xfrm>
          <a:prstGeom prst="rect">
            <a:avLst/>
          </a:prstGeom>
        </p:spPr>
      </p:pic>
      <p:sp>
        <p:nvSpPr>
          <p:cNvPr id="19" name="Rectangle 18">
            <a:extLst>
              <a:ext uri="{FF2B5EF4-FFF2-40B4-BE49-F238E27FC236}">
                <a16:creationId xmlns:a16="http://schemas.microsoft.com/office/drawing/2014/main" id="{5C7A797B-D197-4316-AF40-50627591CF9B}"/>
              </a:ext>
            </a:extLst>
          </p:cNvPr>
          <p:cNvSpPr/>
          <p:nvPr/>
        </p:nvSpPr>
        <p:spPr>
          <a:xfrm>
            <a:off x="1547664" y="5303365"/>
            <a:ext cx="5097870" cy="707886"/>
          </a:xfrm>
          <a:prstGeom prst="rect">
            <a:avLst/>
          </a:prstGeom>
        </p:spPr>
        <p:txBody>
          <a:bodyPr wrap="none">
            <a:spAutoFit/>
          </a:bodyPr>
          <a:lstStyle/>
          <a:p>
            <a:pPr lvl="0">
              <a:defRPr/>
            </a:pPr>
            <a:r>
              <a:rPr lang="fr-FR" sz="2000" b="1" dirty="0">
                <a:solidFill>
                  <a:srgbClr val="EC6707"/>
                </a:solidFill>
                <a:latin typeface="Arial" panose="020B0604020202020204" pitchFamily="34" charset="0"/>
                <a:cs typeface="Arial" panose="020B0604020202020204" pitchFamily="34" charset="0"/>
              </a:rPr>
              <a:t>Policy digest in </a:t>
            </a:r>
            <a:r>
              <a:rPr lang="fr-FR" sz="2000" b="1" dirty="0" err="1">
                <a:solidFill>
                  <a:srgbClr val="EC6707"/>
                </a:solidFill>
                <a:latin typeface="Arial" panose="020B0604020202020204" pitchFamily="34" charset="0"/>
                <a:cs typeface="Arial" panose="020B0604020202020204" pitchFamily="34" charset="0"/>
              </a:rPr>
              <a:t>research</a:t>
            </a:r>
            <a:r>
              <a:rPr lang="fr-FR" sz="2000" b="1" dirty="0">
                <a:solidFill>
                  <a:srgbClr val="EC6707"/>
                </a:solidFill>
                <a:latin typeface="Arial" panose="020B0604020202020204" pitchFamily="34" charset="0"/>
                <a:cs typeface="Arial" panose="020B0604020202020204" pitchFamily="34" charset="0"/>
              </a:rPr>
              <a:t> and innovation</a:t>
            </a:r>
          </a:p>
          <a:p>
            <a:pPr lvl="0">
              <a:defRPr/>
            </a:pPr>
            <a:r>
              <a:rPr lang="fr-FR" sz="2000" dirty="0" err="1">
                <a:solidFill>
                  <a:srgbClr val="EC6707"/>
                </a:solidFill>
                <a:latin typeface="Arial" panose="020B0604020202020204" pitchFamily="34" charset="0"/>
                <a:cs typeface="Arial" panose="020B0604020202020204" pitchFamily="34" charset="0"/>
              </a:rPr>
              <a:t>Subscribe</a:t>
            </a:r>
            <a:r>
              <a:rPr lang="fr-FR" sz="2000" dirty="0">
                <a:solidFill>
                  <a:srgbClr val="EC6707"/>
                </a:solidFill>
                <a:latin typeface="Arial" panose="020B0604020202020204" pitchFamily="34" charset="0"/>
                <a:cs typeface="Arial" panose="020B0604020202020204" pitchFamily="34" charset="0"/>
              </a:rPr>
              <a:t> to the </a:t>
            </a:r>
            <a:r>
              <a:rPr lang="fr-FR" sz="2000" dirty="0" err="1">
                <a:solidFill>
                  <a:srgbClr val="EC6707"/>
                </a:solidFill>
                <a:latin typeface="Arial" panose="020B0604020202020204" pitchFamily="34" charset="0"/>
                <a:cs typeface="Arial" panose="020B0604020202020204" pitchFamily="34" charset="0"/>
              </a:rPr>
              <a:t>policy</a:t>
            </a:r>
            <a:r>
              <a:rPr lang="fr-FR" sz="2000" dirty="0">
                <a:solidFill>
                  <a:srgbClr val="EC6707"/>
                </a:solidFill>
                <a:latin typeface="Arial" panose="020B0604020202020204" pitchFamily="34" charset="0"/>
                <a:cs typeface="Arial" panose="020B0604020202020204" pitchFamily="34" charset="0"/>
              </a:rPr>
              <a:t> digest </a:t>
            </a:r>
            <a:r>
              <a:rPr lang="fr-FR" sz="2000" dirty="0">
                <a:solidFill>
                  <a:srgbClr val="EC6707"/>
                </a:solidFill>
                <a:latin typeface="Arial" panose="020B0604020202020204" pitchFamily="34" charset="0"/>
                <a:cs typeface="Arial" panose="020B0604020202020204" pitchFamily="34" charset="0"/>
                <a:hlinkClick r:id="rId8"/>
              </a:rPr>
              <a:t>here</a:t>
            </a:r>
            <a:endParaRPr lang="fr-FR" dirty="0">
              <a:solidFill>
                <a:srgbClr val="EC6707"/>
              </a:solidFill>
              <a:latin typeface="Arial" panose="020B0604020202020204" pitchFamily="34" charset="0"/>
              <a:cs typeface="Arial" panose="020B0604020202020204" pitchFamily="34" charset="0"/>
            </a:endParaRPr>
          </a:p>
        </p:txBody>
      </p:sp>
      <p:sp>
        <p:nvSpPr>
          <p:cNvPr id="7" name="AutoShape 2">
            <a:extLst>
              <a:ext uri="{FF2B5EF4-FFF2-40B4-BE49-F238E27FC236}">
                <a16:creationId xmlns:a16="http://schemas.microsoft.com/office/drawing/2014/main" id="{263F9B0D-3F0B-4D6B-BE60-D3695D0C9B16}"/>
              </a:ext>
            </a:extLst>
          </p:cNvPr>
          <p:cNvSpPr>
            <a:spLocks noChangeAspect="1" noChangeArrowheads="1"/>
          </p:cNvSpPr>
          <p:nvPr/>
        </p:nvSpPr>
        <p:spPr bwMode="auto">
          <a:xfrm>
            <a:off x="1547664" y="375419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7" name="Image 16" descr="Une image contenant dessin, signe&#10;&#10;Description générée automatiquement">
            <a:extLst>
              <a:ext uri="{FF2B5EF4-FFF2-40B4-BE49-F238E27FC236}">
                <a16:creationId xmlns:a16="http://schemas.microsoft.com/office/drawing/2014/main" id="{649899BC-664C-44EA-9462-ED249E118F1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0550" y="1200692"/>
            <a:ext cx="1099024" cy="753616"/>
          </a:xfrm>
          <a:prstGeom prst="rect">
            <a:avLst/>
          </a:prstGeom>
        </p:spPr>
      </p:pic>
      <p:sp>
        <p:nvSpPr>
          <p:cNvPr id="13" name="Rectangle 12">
            <a:extLst>
              <a:ext uri="{FF2B5EF4-FFF2-40B4-BE49-F238E27FC236}">
                <a16:creationId xmlns:a16="http://schemas.microsoft.com/office/drawing/2014/main" id="{08DCEAB0-0585-435E-ABF8-C743796E7B88}"/>
              </a:ext>
            </a:extLst>
          </p:cNvPr>
          <p:cNvSpPr/>
          <p:nvPr/>
        </p:nvSpPr>
        <p:spPr>
          <a:xfrm>
            <a:off x="1547664" y="3947666"/>
            <a:ext cx="6006773" cy="707886"/>
          </a:xfrm>
          <a:prstGeom prst="rect">
            <a:avLst/>
          </a:prstGeom>
        </p:spPr>
        <p:txBody>
          <a:bodyPr wrap="none">
            <a:spAutoFit/>
          </a:bodyPr>
          <a:lstStyle/>
          <a:p>
            <a:pPr lvl="0">
              <a:defRPr/>
            </a:pPr>
            <a:r>
              <a:rPr lang="fr-FR" sz="2000" b="1" dirty="0">
                <a:solidFill>
                  <a:srgbClr val="EC6707"/>
                </a:solidFill>
                <a:latin typeface="Arial" panose="020B0604020202020204" pitchFamily="34" charset="0"/>
                <a:cs typeface="Arial" panose="020B0604020202020204" pitchFamily="34" charset="0"/>
              </a:rPr>
              <a:t>Policy brief on </a:t>
            </a:r>
            <a:r>
              <a:rPr lang="fr-FR" sz="2000" b="1" dirty="0" err="1">
                <a:solidFill>
                  <a:srgbClr val="EC6707"/>
                </a:solidFill>
                <a:latin typeface="Arial" panose="020B0604020202020204" pitchFamily="34" charset="0"/>
                <a:cs typeface="Arial" panose="020B0604020202020204" pitchFamily="34" charset="0"/>
              </a:rPr>
              <a:t>university-industry</a:t>
            </a:r>
            <a:r>
              <a:rPr lang="fr-FR" sz="2000" b="1" dirty="0">
                <a:solidFill>
                  <a:srgbClr val="EC6707"/>
                </a:solidFill>
                <a:latin typeface="Arial" panose="020B0604020202020204" pitchFamily="34" charset="0"/>
                <a:cs typeface="Arial" panose="020B0604020202020204" pitchFamily="34" charset="0"/>
              </a:rPr>
              <a:t> collaboration</a:t>
            </a:r>
          </a:p>
          <a:p>
            <a:pPr lvl="0">
              <a:defRPr/>
            </a:pPr>
            <a:r>
              <a:rPr lang="fr-FR" sz="2000" dirty="0">
                <a:solidFill>
                  <a:srgbClr val="EC6707"/>
                </a:solidFill>
                <a:latin typeface="Arial" panose="020B0604020202020204" pitchFamily="34" charset="0"/>
                <a:cs typeface="Arial" panose="020B0604020202020204" pitchFamily="34" charset="0"/>
              </a:rPr>
              <a:t>Read the </a:t>
            </a:r>
            <a:r>
              <a:rPr lang="fr-FR" sz="2000" dirty="0" err="1">
                <a:solidFill>
                  <a:srgbClr val="EC6707"/>
                </a:solidFill>
                <a:latin typeface="Arial" panose="020B0604020202020204" pitchFamily="34" charset="0"/>
                <a:cs typeface="Arial" panose="020B0604020202020204" pitchFamily="34" charset="0"/>
              </a:rPr>
              <a:t>policy</a:t>
            </a:r>
            <a:r>
              <a:rPr lang="fr-FR" sz="2000" dirty="0">
                <a:solidFill>
                  <a:srgbClr val="EC6707"/>
                </a:solidFill>
                <a:latin typeface="Arial" panose="020B0604020202020204" pitchFamily="34" charset="0"/>
                <a:cs typeface="Arial" panose="020B0604020202020204" pitchFamily="34" charset="0"/>
              </a:rPr>
              <a:t> brief </a:t>
            </a:r>
            <a:r>
              <a:rPr lang="fr-FR" sz="2000" dirty="0">
                <a:solidFill>
                  <a:srgbClr val="EC6707"/>
                </a:solidFill>
                <a:latin typeface="Arial" panose="020B0604020202020204" pitchFamily="34" charset="0"/>
                <a:cs typeface="Arial" panose="020B0604020202020204" pitchFamily="34" charset="0"/>
                <a:hlinkClick r:id="rId10"/>
              </a:rPr>
              <a:t>here</a:t>
            </a:r>
            <a:endParaRPr lang="fr-FR" dirty="0">
              <a:solidFill>
                <a:srgbClr val="EC6707"/>
              </a:solidFill>
              <a:latin typeface="Arial" panose="020B0604020202020204" pitchFamily="34" charset="0"/>
              <a:cs typeface="Arial" panose="020B0604020202020204" pitchFamily="34" charset="0"/>
            </a:endParaRPr>
          </a:p>
        </p:txBody>
      </p:sp>
      <p:pic>
        <p:nvPicPr>
          <p:cNvPr id="22" name="Image 21">
            <a:extLst>
              <a:ext uri="{FF2B5EF4-FFF2-40B4-BE49-F238E27FC236}">
                <a16:creationId xmlns:a16="http://schemas.microsoft.com/office/drawing/2014/main" id="{78E21C8B-1AF4-4975-BA73-52B254292A1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9462" y="3924801"/>
            <a:ext cx="601200" cy="753616"/>
          </a:xfrm>
          <a:prstGeom prst="rect">
            <a:avLst/>
          </a:prstGeom>
        </p:spPr>
      </p:pic>
    </p:spTree>
    <p:extLst>
      <p:ext uri="{BB962C8B-B14F-4D97-AF65-F5344CB8AC3E}">
        <p14:creationId xmlns:p14="http://schemas.microsoft.com/office/powerpoint/2010/main" val="130625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F1BC5D3E-B253-4040-951B-CD16FF4B6BB7}"/>
              </a:ext>
            </a:extLst>
          </p:cNvPr>
          <p:cNvPicPr>
            <a:picLocks noChangeAspect="1"/>
          </p:cNvPicPr>
          <p:nvPr/>
        </p:nvPicPr>
        <p:blipFill>
          <a:blip r:embed="rId3"/>
          <a:stretch>
            <a:fillRect/>
          </a:stretch>
        </p:blipFill>
        <p:spPr>
          <a:xfrm>
            <a:off x="8203795" y="195170"/>
            <a:ext cx="781645" cy="702187"/>
          </a:xfrm>
          <a:prstGeom prst="rect">
            <a:avLst/>
          </a:prstGeom>
        </p:spPr>
      </p:pic>
      <p:sp>
        <p:nvSpPr>
          <p:cNvPr id="9" name="Title 1">
            <a:extLst>
              <a:ext uri="{FF2B5EF4-FFF2-40B4-BE49-F238E27FC236}">
                <a16:creationId xmlns:a16="http://schemas.microsoft.com/office/drawing/2014/main" id="{F04F9F66-43AF-4BE7-9B65-6F211E80AADF}"/>
              </a:ext>
            </a:extLst>
          </p:cNvPr>
          <p:cNvSpPr txBox="1">
            <a:spLocks/>
          </p:cNvSpPr>
          <p:nvPr/>
        </p:nvSpPr>
        <p:spPr>
          <a:xfrm>
            <a:off x="158560" y="332656"/>
            <a:ext cx="8826880" cy="79208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fr-FR" sz="3200" b="1" dirty="0">
                <a:solidFill>
                  <a:schemeClr val="tx2"/>
                </a:solidFill>
                <a:latin typeface="Arial" panose="020B0604020202020204" pitchFamily="34" charset="0"/>
                <a:cs typeface="Arial" panose="020B0604020202020204" pitchFamily="34" charset="0"/>
              </a:rPr>
              <a:t>Project </a:t>
            </a:r>
            <a:r>
              <a:rPr lang="fr-FR" sz="3200" b="1" dirty="0" err="1">
                <a:solidFill>
                  <a:schemeClr val="tx2"/>
                </a:solidFill>
                <a:latin typeface="Arial" panose="020B0604020202020204" pitchFamily="34" charset="0"/>
                <a:cs typeface="Arial" panose="020B0604020202020204" pitchFamily="34" charset="0"/>
              </a:rPr>
              <a:t>implementation</a:t>
            </a:r>
            <a:r>
              <a:rPr lang="fr-FR" sz="3200" b="1" dirty="0">
                <a:solidFill>
                  <a:schemeClr val="tx2"/>
                </a:solidFill>
                <a:latin typeface="Arial" panose="020B0604020202020204" pitchFamily="34" charset="0"/>
                <a:cs typeface="Arial" panose="020B0604020202020204" pitchFamily="34" charset="0"/>
              </a:rPr>
              <a:t> : </a:t>
            </a:r>
            <a:r>
              <a:rPr lang="fr-FR" sz="3200" b="1" dirty="0" err="1">
                <a:solidFill>
                  <a:schemeClr val="tx2"/>
                </a:solidFill>
                <a:latin typeface="Arial" panose="020B0604020202020204" pitchFamily="34" charset="0"/>
                <a:cs typeface="Arial" panose="020B0604020202020204" pitchFamily="34" charset="0"/>
              </a:rPr>
              <a:t>Two</a:t>
            </a:r>
            <a:r>
              <a:rPr lang="fr-FR" sz="3200" b="1" dirty="0">
                <a:solidFill>
                  <a:schemeClr val="tx2"/>
                </a:solidFill>
                <a:latin typeface="Arial" panose="020B0604020202020204" pitchFamily="34" charset="0"/>
                <a:cs typeface="Arial" panose="020B0604020202020204" pitchFamily="34" charset="0"/>
              </a:rPr>
              <a:t> Phases </a:t>
            </a:r>
            <a:endParaRPr lang="en-US" sz="3200" b="1" dirty="0">
              <a:solidFill>
                <a:schemeClr val="tx2"/>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B378319-DC90-44A1-81A4-91ABD66B44BC}"/>
              </a:ext>
            </a:extLst>
          </p:cNvPr>
          <p:cNvSpPr/>
          <p:nvPr/>
        </p:nvSpPr>
        <p:spPr>
          <a:xfrm>
            <a:off x="1547665" y="1693257"/>
            <a:ext cx="6912768" cy="1015663"/>
          </a:xfrm>
          <a:prstGeom prst="rect">
            <a:avLst/>
          </a:prstGeom>
        </p:spPr>
        <p:txBody>
          <a:bodyPr wrap="square">
            <a:spAutoFit/>
          </a:bodyPr>
          <a:lstStyle/>
          <a:p>
            <a:pPr lvl="0">
              <a:defRPr/>
            </a:pPr>
            <a:r>
              <a:rPr lang="fr-FR" sz="2000" b="1" dirty="0">
                <a:solidFill>
                  <a:srgbClr val="EC6707"/>
                </a:solidFill>
                <a:latin typeface="Arial" panose="020B0604020202020204" pitchFamily="34" charset="0"/>
                <a:cs typeface="Arial" panose="020B0604020202020204" pitchFamily="34" charset="0"/>
              </a:rPr>
              <a:t>Phase One – focus on </a:t>
            </a:r>
            <a:r>
              <a:rPr lang="fr-FR" sz="2000" b="1" dirty="0" err="1">
                <a:solidFill>
                  <a:srgbClr val="EC6707"/>
                </a:solidFill>
                <a:latin typeface="Arial" panose="020B0604020202020204" pitchFamily="34" charset="0"/>
                <a:cs typeface="Arial" panose="020B0604020202020204" pitchFamily="34" charset="0"/>
              </a:rPr>
              <a:t>learning</a:t>
            </a:r>
            <a:r>
              <a:rPr lang="fr-FR" sz="2000" b="1" dirty="0">
                <a:solidFill>
                  <a:srgbClr val="EC6707"/>
                </a:solidFill>
                <a:latin typeface="Arial" panose="020B0604020202020204" pitchFamily="34" charset="0"/>
                <a:cs typeface="Arial" panose="020B0604020202020204" pitchFamily="34" charset="0"/>
              </a:rPr>
              <a:t> and </a:t>
            </a:r>
            <a:r>
              <a:rPr lang="fr-FR" sz="2000" b="1" dirty="0" err="1">
                <a:solidFill>
                  <a:srgbClr val="EC6707"/>
                </a:solidFill>
                <a:latin typeface="Arial" panose="020B0604020202020204" pitchFamily="34" charset="0"/>
                <a:cs typeface="Arial" panose="020B0604020202020204" pitchFamily="34" charset="0"/>
              </a:rPr>
              <a:t>understanding</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regional</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partners</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ecosystems</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identifying</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potential</a:t>
            </a:r>
            <a:r>
              <a:rPr lang="fr-FR" sz="2000" b="1" dirty="0">
                <a:solidFill>
                  <a:srgbClr val="EC6707"/>
                </a:solidFill>
                <a:latin typeface="Arial" panose="020B0604020202020204" pitchFamily="34" charset="0"/>
                <a:cs typeface="Arial" panose="020B0604020202020204" pitchFamily="34" charset="0"/>
              </a:rPr>
              <a:t> good practices , </a:t>
            </a:r>
            <a:r>
              <a:rPr lang="fr-FR" sz="2000" b="1" dirty="0" err="1">
                <a:solidFill>
                  <a:srgbClr val="EC6707"/>
                </a:solidFill>
                <a:latin typeface="Arial" panose="020B0604020202020204" pitchFamily="34" charset="0"/>
                <a:cs typeface="Arial" panose="020B0604020202020204" pitchFamily="34" charset="0"/>
              </a:rPr>
              <a:t>study</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visits</a:t>
            </a:r>
            <a:r>
              <a:rPr lang="fr-FR" sz="2000" b="1" dirty="0">
                <a:solidFill>
                  <a:srgbClr val="EC6707"/>
                </a:solidFill>
                <a:latin typeface="Arial" panose="020B0604020202020204" pitchFamily="34" charset="0"/>
                <a:cs typeface="Arial" panose="020B0604020202020204" pitchFamily="34" charset="0"/>
              </a:rPr>
              <a:t>, sharing </a:t>
            </a:r>
            <a:r>
              <a:rPr lang="fr-FR" sz="2000" b="1" dirty="0" err="1">
                <a:solidFill>
                  <a:srgbClr val="EC6707"/>
                </a:solidFill>
                <a:latin typeface="Arial" panose="020B0604020202020204" pitchFamily="34" charset="0"/>
                <a:cs typeface="Arial" panose="020B0604020202020204" pitchFamily="34" charset="0"/>
              </a:rPr>
              <a:t>policy</a:t>
            </a:r>
            <a:r>
              <a:rPr lang="fr-FR" sz="2000" b="1" dirty="0">
                <a:solidFill>
                  <a:srgbClr val="EC6707"/>
                </a:solidFill>
                <a:latin typeface="Arial" panose="020B0604020202020204" pitchFamily="34" charset="0"/>
                <a:cs typeface="Arial" panose="020B0604020202020204" pitchFamily="34" charset="0"/>
              </a:rPr>
              <a:t> initiatives</a:t>
            </a:r>
          </a:p>
        </p:txBody>
      </p:sp>
      <p:sp>
        <p:nvSpPr>
          <p:cNvPr id="7" name="AutoShape 2">
            <a:extLst>
              <a:ext uri="{FF2B5EF4-FFF2-40B4-BE49-F238E27FC236}">
                <a16:creationId xmlns:a16="http://schemas.microsoft.com/office/drawing/2014/main" id="{263F9B0D-3F0B-4D6B-BE60-D3695D0C9B16}"/>
              </a:ext>
            </a:extLst>
          </p:cNvPr>
          <p:cNvSpPr>
            <a:spLocks noChangeAspect="1" noChangeArrowheads="1"/>
          </p:cNvSpPr>
          <p:nvPr/>
        </p:nvSpPr>
        <p:spPr bwMode="auto">
          <a:xfrm>
            <a:off x="1547664" y="375419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7" name="Image 16" descr="Une image contenant dessin, signe&#10;&#10;Description générée automatiquement">
            <a:extLst>
              <a:ext uri="{FF2B5EF4-FFF2-40B4-BE49-F238E27FC236}">
                <a16:creationId xmlns:a16="http://schemas.microsoft.com/office/drawing/2014/main" id="{649899BC-664C-44EA-9462-ED249E118F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550" y="1811288"/>
            <a:ext cx="1099024" cy="753616"/>
          </a:xfrm>
          <a:prstGeom prst="rect">
            <a:avLst/>
          </a:prstGeom>
        </p:spPr>
      </p:pic>
      <p:sp>
        <p:nvSpPr>
          <p:cNvPr id="13" name="Rectangle 12">
            <a:extLst>
              <a:ext uri="{FF2B5EF4-FFF2-40B4-BE49-F238E27FC236}">
                <a16:creationId xmlns:a16="http://schemas.microsoft.com/office/drawing/2014/main" id="{08DCEAB0-0585-435E-ABF8-C743796E7B88}"/>
              </a:ext>
            </a:extLst>
          </p:cNvPr>
          <p:cNvSpPr/>
          <p:nvPr/>
        </p:nvSpPr>
        <p:spPr>
          <a:xfrm>
            <a:off x="1547665" y="3947666"/>
            <a:ext cx="6408712" cy="1323439"/>
          </a:xfrm>
          <a:prstGeom prst="rect">
            <a:avLst/>
          </a:prstGeom>
        </p:spPr>
        <p:txBody>
          <a:bodyPr wrap="square">
            <a:spAutoFit/>
          </a:bodyPr>
          <a:lstStyle/>
          <a:p>
            <a:pPr lvl="0">
              <a:defRPr/>
            </a:pPr>
            <a:r>
              <a:rPr lang="fr-FR" sz="2000" b="1" dirty="0">
                <a:solidFill>
                  <a:srgbClr val="EC6707"/>
                </a:solidFill>
                <a:latin typeface="Arial" panose="020B0604020202020204" pitchFamily="34" charset="0"/>
                <a:cs typeface="Arial" panose="020B0604020202020204" pitchFamily="34" charset="0"/>
              </a:rPr>
              <a:t>Phase </a:t>
            </a:r>
            <a:r>
              <a:rPr lang="fr-FR" sz="2000" b="1" dirty="0" err="1">
                <a:solidFill>
                  <a:srgbClr val="EC6707"/>
                </a:solidFill>
                <a:latin typeface="Arial" panose="020B0604020202020204" pitchFamily="34" charset="0"/>
                <a:cs typeface="Arial" panose="020B0604020202020204" pitchFamily="34" charset="0"/>
              </a:rPr>
              <a:t>Two</a:t>
            </a:r>
            <a:r>
              <a:rPr lang="fr-FR" sz="2000" b="1" dirty="0">
                <a:solidFill>
                  <a:srgbClr val="EC6707"/>
                </a:solidFill>
                <a:latin typeface="Arial" panose="020B0604020202020204" pitchFamily="34" charset="0"/>
                <a:cs typeface="Arial" panose="020B0604020202020204" pitchFamily="34" charset="0"/>
              </a:rPr>
              <a:t> – </a:t>
            </a:r>
            <a:r>
              <a:rPr lang="fr-FR" sz="2000" b="1" dirty="0" err="1">
                <a:solidFill>
                  <a:srgbClr val="EC6707"/>
                </a:solidFill>
                <a:latin typeface="Arial" panose="020B0604020202020204" pitchFamily="34" charset="0"/>
                <a:cs typeface="Arial" panose="020B0604020202020204" pitchFamily="34" charset="0"/>
              </a:rPr>
              <a:t>Individual</a:t>
            </a:r>
            <a:r>
              <a:rPr lang="fr-FR" sz="2000" b="1" dirty="0">
                <a:solidFill>
                  <a:srgbClr val="EC6707"/>
                </a:solidFill>
                <a:latin typeface="Arial" panose="020B0604020202020204" pitchFamily="34" charset="0"/>
                <a:cs typeface="Arial" panose="020B0604020202020204" pitchFamily="34" charset="0"/>
              </a:rPr>
              <a:t> Partner Actions Plan and </a:t>
            </a:r>
            <a:r>
              <a:rPr lang="fr-FR" sz="2000" b="1" dirty="0" err="1">
                <a:solidFill>
                  <a:srgbClr val="EC6707"/>
                </a:solidFill>
                <a:latin typeface="Arial" panose="020B0604020202020204" pitchFamily="34" charset="0"/>
                <a:cs typeface="Arial" panose="020B0604020202020204" pitchFamily="34" charset="0"/>
              </a:rPr>
              <a:t>potential</a:t>
            </a:r>
            <a:r>
              <a:rPr lang="fr-FR" sz="2000" b="1" dirty="0">
                <a:solidFill>
                  <a:srgbClr val="EC6707"/>
                </a:solidFill>
                <a:latin typeface="Arial" panose="020B0604020202020204" pitchFamily="34" charset="0"/>
                <a:cs typeface="Arial" panose="020B0604020202020204" pitchFamily="34" charset="0"/>
              </a:rPr>
              <a:t> Policy changes,  </a:t>
            </a:r>
            <a:r>
              <a:rPr lang="fr-FR" sz="2000" b="1" dirty="0" err="1">
                <a:solidFill>
                  <a:srgbClr val="EC6707"/>
                </a:solidFill>
                <a:latin typeface="Arial" panose="020B0604020202020204" pitchFamily="34" charset="0"/>
                <a:cs typeface="Arial" panose="020B0604020202020204" pitchFamily="34" charset="0"/>
              </a:rPr>
              <a:t>funding</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measures</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regional</a:t>
            </a:r>
            <a:r>
              <a:rPr lang="fr-FR" sz="2000" b="1" dirty="0">
                <a:solidFill>
                  <a:srgbClr val="EC6707"/>
                </a:solidFill>
                <a:latin typeface="Arial" panose="020B0604020202020204" pitchFamily="34" charset="0"/>
                <a:cs typeface="Arial" panose="020B0604020202020204" pitchFamily="34" charset="0"/>
              </a:rPr>
              <a:t> connections and </a:t>
            </a:r>
            <a:r>
              <a:rPr lang="fr-FR" sz="2000" b="1" dirty="0" err="1">
                <a:solidFill>
                  <a:srgbClr val="EC6707"/>
                </a:solidFill>
                <a:latin typeface="Arial" panose="020B0604020202020204" pitchFamily="34" charset="0"/>
                <a:cs typeface="Arial" panose="020B0604020202020204" pitchFamily="34" charset="0"/>
              </a:rPr>
              <a:t>leverage</a:t>
            </a:r>
            <a:r>
              <a:rPr lang="fr-FR" sz="2000" b="1" dirty="0">
                <a:solidFill>
                  <a:srgbClr val="EC6707"/>
                </a:solidFill>
                <a:latin typeface="Arial" panose="020B0604020202020204" pitchFamily="34" charset="0"/>
                <a:cs typeface="Arial" panose="020B0604020202020204" pitchFamily="34" charset="0"/>
              </a:rPr>
              <a:t> of joint initiatives. </a:t>
            </a:r>
            <a:endParaRPr lang="fr-FR" dirty="0">
              <a:solidFill>
                <a:srgbClr val="EC6707"/>
              </a:solidFill>
              <a:latin typeface="Arial" panose="020B0604020202020204" pitchFamily="34" charset="0"/>
              <a:cs typeface="Arial" panose="020B0604020202020204" pitchFamily="34" charset="0"/>
            </a:endParaRPr>
          </a:p>
        </p:txBody>
      </p:sp>
      <p:pic>
        <p:nvPicPr>
          <p:cNvPr id="22" name="Image 21">
            <a:extLst>
              <a:ext uri="{FF2B5EF4-FFF2-40B4-BE49-F238E27FC236}">
                <a16:creationId xmlns:a16="http://schemas.microsoft.com/office/drawing/2014/main" id="{78E21C8B-1AF4-4975-BA73-52B254292A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9462" y="3924801"/>
            <a:ext cx="601200" cy="753616"/>
          </a:xfrm>
          <a:prstGeom prst="rect">
            <a:avLst/>
          </a:prstGeom>
        </p:spPr>
      </p:pic>
    </p:spTree>
    <p:extLst>
      <p:ext uri="{BB962C8B-B14F-4D97-AF65-F5344CB8AC3E}">
        <p14:creationId xmlns:p14="http://schemas.microsoft.com/office/powerpoint/2010/main" val="109427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532238" y="170771"/>
            <a:ext cx="6426078" cy="792088"/>
          </a:xfrm>
          <a:prstGeom prst="rect">
            <a:avLst/>
          </a:prstGeom>
        </p:spPr>
        <p:txBody>
          <a:bodyPr/>
          <a:lstStyle/>
          <a:p>
            <a:pPr algn="just"/>
            <a:r>
              <a:rPr lang="fr-FR" sz="2800" dirty="0" err="1">
                <a:latin typeface="Arial" charset="0"/>
                <a:ea typeface="Arial" charset="0"/>
                <a:cs typeface="Arial" charset="0"/>
              </a:rPr>
              <a:t>Selected</a:t>
            </a:r>
            <a:r>
              <a:rPr lang="fr-FR" sz="2800" dirty="0">
                <a:latin typeface="Arial" charset="0"/>
                <a:ea typeface="Arial" charset="0"/>
                <a:cs typeface="Arial" charset="0"/>
              </a:rPr>
              <a:t> Interreg Europe T01/3 </a:t>
            </a:r>
            <a:r>
              <a:rPr lang="fr-FR" sz="2800" dirty="0" err="1">
                <a:latin typeface="Arial" charset="0"/>
                <a:ea typeface="Arial" charset="0"/>
                <a:cs typeface="Arial" charset="0"/>
              </a:rPr>
              <a:t>projects</a:t>
            </a:r>
            <a:r>
              <a:rPr lang="fr-FR" sz="2800" dirty="0">
                <a:latin typeface="Arial" charset="0"/>
                <a:ea typeface="Arial" charset="0"/>
                <a:cs typeface="Arial" charset="0"/>
              </a:rPr>
              <a:t> </a:t>
            </a:r>
            <a:r>
              <a:rPr lang="fr-FR" sz="2800" dirty="0" err="1">
                <a:latin typeface="Arial" charset="0"/>
                <a:ea typeface="Arial" charset="0"/>
                <a:cs typeface="Arial" charset="0"/>
              </a:rPr>
              <a:t>dealing</a:t>
            </a:r>
            <a:r>
              <a:rPr lang="fr-FR" sz="2800" dirty="0">
                <a:latin typeface="Arial" charset="0"/>
                <a:ea typeface="Arial" charset="0"/>
                <a:cs typeface="Arial" charset="0"/>
              </a:rPr>
              <a:t> </a:t>
            </a:r>
            <a:r>
              <a:rPr lang="fr-FR" sz="2800" dirty="0" err="1">
                <a:latin typeface="Arial" charset="0"/>
                <a:ea typeface="Arial" charset="0"/>
                <a:cs typeface="Arial" charset="0"/>
              </a:rPr>
              <a:t>with</a:t>
            </a:r>
            <a:r>
              <a:rPr lang="fr-FR" sz="2800" dirty="0">
                <a:latin typeface="Arial" charset="0"/>
                <a:ea typeface="Arial" charset="0"/>
                <a:cs typeface="Arial" charset="0"/>
              </a:rPr>
              <a:t> the </a:t>
            </a:r>
            <a:r>
              <a:rPr lang="fr-FR" sz="2800" dirty="0" err="1">
                <a:latin typeface="Arial" charset="0"/>
                <a:ea typeface="Arial" charset="0"/>
                <a:cs typeface="Arial" charset="0"/>
              </a:rPr>
              <a:t>Health</a:t>
            </a:r>
            <a:r>
              <a:rPr lang="fr-FR" sz="2800" dirty="0">
                <a:latin typeface="Arial" charset="0"/>
                <a:ea typeface="Arial" charset="0"/>
                <a:cs typeface="Arial" charset="0"/>
              </a:rPr>
              <a:t> </a:t>
            </a:r>
            <a:r>
              <a:rPr lang="fr-FR" sz="2800" dirty="0" err="1">
                <a:latin typeface="Arial" charset="0"/>
                <a:ea typeface="Arial" charset="0"/>
                <a:cs typeface="Arial" charset="0"/>
              </a:rPr>
              <a:t>Thematic</a:t>
            </a:r>
            <a:r>
              <a:rPr lang="fr-FR" sz="2800" dirty="0">
                <a:latin typeface="Arial" charset="0"/>
                <a:ea typeface="Arial" charset="0"/>
                <a:cs typeface="Arial" charset="0"/>
              </a:rPr>
              <a:t> </a:t>
            </a:r>
            <a:endParaRPr lang="en-GB" sz="2800" b="1" dirty="0">
              <a:solidFill>
                <a:schemeClr val="tx2"/>
              </a:solidFill>
              <a:latin typeface="Arial" charset="0"/>
              <a:ea typeface="Arial" charset="0"/>
              <a:cs typeface="Arial" charset="0"/>
            </a:endParaRPr>
          </a:p>
        </p:txBody>
      </p:sp>
      <p:pic>
        <p:nvPicPr>
          <p:cNvPr id="17" name="Picture 6" descr="A close up of a sign&#10;&#10;Description automatically generated">
            <a:extLst>
              <a:ext uri="{FF2B5EF4-FFF2-40B4-BE49-F238E27FC236}">
                <a16:creationId xmlns:a16="http://schemas.microsoft.com/office/drawing/2014/main" id="{922E5F35-B1BB-47A4-B6BD-E108725FBB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pic>
        <p:nvPicPr>
          <p:cNvPr id="13" name="Image 12" descr="Une image contenant dessin, signe&#10;&#10;Description générée automatiquement">
            <a:extLst>
              <a:ext uri="{FF2B5EF4-FFF2-40B4-BE49-F238E27FC236}">
                <a16:creationId xmlns:a16="http://schemas.microsoft.com/office/drawing/2014/main" id="{8F1C67FF-CA87-41A6-B46B-A1EC413535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655" y="332805"/>
            <a:ext cx="1314435" cy="901326"/>
          </a:xfrm>
          <a:prstGeom prst="rect">
            <a:avLst/>
          </a:prstGeom>
        </p:spPr>
      </p:pic>
      <p:graphicFrame>
        <p:nvGraphicFramePr>
          <p:cNvPr id="3" name="Table 2">
            <a:extLst>
              <a:ext uri="{FF2B5EF4-FFF2-40B4-BE49-F238E27FC236}">
                <a16:creationId xmlns:a16="http://schemas.microsoft.com/office/drawing/2014/main" id="{0994B5BC-F31A-454C-B99F-34FBB5AABBB9}"/>
              </a:ext>
            </a:extLst>
          </p:cNvPr>
          <p:cNvGraphicFramePr>
            <a:graphicFrameLocks noGrp="1"/>
          </p:cNvGraphicFramePr>
          <p:nvPr>
            <p:extLst>
              <p:ext uri="{D42A27DB-BD31-4B8C-83A1-F6EECF244321}">
                <p14:modId xmlns:p14="http://schemas.microsoft.com/office/powerpoint/2010/main" val="2925025423"/>
              </p:ext>
            </p:extLst>
          </p:nvPr>
        </p:nvGraphicFramePr>
        <p:xfrm>
          <a:off x="251520" y="1700808"/>
          <a:ext cx="8496944" cy="4032444"/>
        </p:xfrm>
        <a:graphic>
          <a:graphicData uri="http://schemas.openxmlformats.org/drawingml/2006/table">
            <a:tbl>
              <a:tblPr firstRow="1" firstCol="1" bandRow="1">
                <a:tableStyleId>{5C22544A-7EE6-4342-B048-85BDC9FD1C3A}</a:tableStyleId>
              </a:tblPr>
              <a:tblGrid>
                <a:gridCol w="2100508">
                  <a:extLst>
                    <a:ext uri="{9D8B030D-6E8A-4147-A177-3AD203B41FA5}">
                      <a16:colId xmlns:a16="http://schemas.microsoft.com/office/drawing/2014/main" val="2316409266"/>
                    </a:ext>
                  </a:extLst>
                </a:gridCol>
                <a:gridCol w="2631081">
                  <a:extLst>
                    <a:ext uri="{9D8B030D-6E8A-4147-A177-3AD203B41FA5}">
                      <a16:colId xmlns:a16="http://schemas.microsoft.com/office/drawing/2014/main" val="3582342889"/>
                    </a:ext>
                  </a:extLst>
                </a:gridCol>
                <a:gridCol w="3765355">
                  <a:extLst>
                    <a:ext uri="{9D8B030D-6E8A-4147-A177-3AD203B41FA5}">
                      <a16:colId xmlns:a16="http://schemas.microsoft.com/office/drawing/2014/main" val="600804750"/>
                    </a:ext>
                  </a:extLst>
                </a:gridCol>
              </a:tblGrid>
              <a:tr h="947955">
                <a:tc>
                  <a:txBody>
                    <a:bodyPr/>
                    <a:lstStyle/>
                    <a:p>
                      <a:pPr algn="ctr">
                        <a:lnSpc>
                          <a:spcPct val="107000"/>
                        </a:lnSpc>
                        <a:spcBef>
                          <a:spcPts val="1200"/>
                        </a:spcBef>
                      </a:pPr>
                      <a:r>
                        <a:rPr lang="fr-FR" sz="1100">
                          <a:effectLst/>
                        </a:rPr>
                        <a:t>Acronym</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100">
                          <a:effectLst/>
                        </a:rPr>
                        <a:t>Topics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100">
                          <a:effectLst/>
                        </a:rPr>
                        <a:t>Sub-topic</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5689719"/>
                  </a:ext>
                </a:extLst>
              </a:tr>
              <a:tr h="342721">
                <a:tc>
                  <a:txBody>
                    <a:bodyPr/>
                    <a:lstStyle/>
                    <a:p>
                      <a:pPr>
                        <a:lnSpc>
                          <a:spcPct val="107000"/>
                        </a:lnSpc>
                        <a:spcBef>
                          <a:spcPts val="1200"/>
                        </a:spcBef>
                      </a:pPr>
                      <a:r>
                        <a:rPr lang="fr-FR" sz="1000" u="sng">
                          <a:effectLst/>
                          <a:hlinkClick r:id="rId5"/>
                        </a:rPr>
                        <a:t>ACSELL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capacity of SMEs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5567070"/>
                  </a:ext>
                </a:extLst>
              </a:tr>
              <a:tr h="342721">
                <a:tc>
                  <a:txBody>
                    <a:bodyPr/>
                    <a:lstStyle/>
                    <a:p>
                      <a:pPr>
                        <a:lnSpc>
                          <a:spcPct val="107000"/>
                        </a:lnSpc>
                        <a:spcBef>
                          <a:spcPts val="1200"/>
                        </a:spcBef>
                      </a:pPr>
                      <a:r>
                        <a:rPr lang="fr-FR" sz="1000" u="sng">
                          <a:effectLst/>
                          <a:hlinkClick r:id="rId6"/>
                        </a:rPr>
                        <a:t>EU_SHAFE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780520"/>
                  </a:ext>
                </a:extLst>
              </a:tr>
              <a:tr h="342721">
                <a:tc>
                  <a:txBody>
                    <a:bodyPr/>
                    <a:lstStyle/>
                    <a:p>
                      <a:pPr>
                        <a:lnSpc>
                          <a:spcPct val="107000"/>
                        </a:lnSpc>
                        <a:spcBef>
                          <a:spcPts val="1200"/>
                        </a:spcBef>
                      </a:pPr>
                      <a:r>
                        <a:rPr lang="fr-FR" sz="1000" u="sng">
                          <a:effectLst/>
                          <a:hlinkClick r:id="rId7"/>
                        </a:rPr>
                        <a:t>HELIUM</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242570"/>
                  </a:ext>
                </a:extLst>
              </a:tr>
              <a:tr h="342721">
                <a:tc>
                  <a:txBody>
                    <a:bodyPr/>
                    <a:lstStyle/>
                    <a:p>
                      <a:pPr>
                        <a:lnSpc>
                          <a:spcPct val="107000"/>
                        </a:lnSpc>
                        <a:spcBef>
                          <a:spcPts val="1200"/>
                        </a:spcBef>
                      </a:pPr>
                      <a:r>
                        <a:rPr lang="fr-FR" sz="1000" u="sng">
                          <a:effectLst/>
                          <a:hlinkClick r:id="rId8"/>
                        </a:rPr>
                        <a:t>HoCare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2314740"/>
                  </a:ext>
                </a:extLst>
              </a:tr>
              <a:tr h="342721">
                <a:tc>
                  <a:txBody>
                    <a:bodyPr/>
                    <a:lstStyle/>
                    <a:p>
                      <a:pPr>
                        <a:lnSpc>
                          <a:spcPct val="107000"/>
                        </a:lnSpc>
                        <a:spcBef>
                          <a:spcPts val="1200"/>
                        </a:spcBef>
                      </a:pPr>
                      <a:r>
                        <a:rPr lang="fr-FR" sz="1000" u="sng">
                          <a:effectLst/>
                          <a:hlinkClick r:id="rId9"/>
                        </a:rPr>
                        <a:t>INNOVASPA 4 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8872343"/>
                  </a:ext>
                </a:extLst>
              </a:tr>
              <a:tr h="342721">
                <a:tc>
                  <a:txBody>
                    <a:bodyPr/>
                    <a:lstStyle/>
                    <a:p>
                      <a:pPr>
                        <a:lnSpc>
                          <a:spcPct val="107000"/>
                        </a:lnSpc>
                        <a:spcBef>
                          <a:spcPts val="1200"/>
                        </a:spcBef>
                      </a:pPr>
                      <a:r>
                        <a:rPr lang="fr-FR" sz="1000" u="sng">
                          <a:effectLst/>
                          <a:hlinkClick r:id="rId10"/>
                        </a:rPr>
                        <a:t>INTENCIVE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3406776"/>
                  </a:ext>
                </a:extLst>
              </a:tr>
              <a:tr h="342721">
                <a:tc>
                  <a:txBody>
                    <a:bodyPr/>
                    <a:lstStyle/>
                    <a:p>
                      <a:pPr>
                        <a:lnSpc>
                          <a:spcPct val="107000"/>
                        </a:lnSpc>
                        <a:spcBef>
                          <a:spcPts val="1200"/>
                        </a:spcBef>
                      </a:pPr>
                      <a:r>
                        <a:rPr lang="fr-FR" sz="1000" u="sng">
                          <a:effectLst/>
                          <a:hlinkClick r:id="rId11"/>
                        </a:rPr>
                        <a:t>ITHACA</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2141469"/>
                  </a:ext>
                </a:extLst>
              </a:tr>
              <a:tr h="342721">
                <a:tc>
                  <a:txBody>
                    <a:bodyPr/>
                    <a:lstStyle/>
                    <a:p>
                      <a:pPr>
                        <a:lnSpc>
                          <a:spcPct val="107000"/>
                        </a:lnSpc>
                        <a:spcBef>
                          <a:spcPts val="1200"/>
                        </a:spcBef>
                      </a:pPr>
                      <a:r>
                        <a:rPr lang="fr-FR" sz="1000" u="sng">
                          <a:effectLst/>
                          <a:hlinkClick r:id="rId12"/>
                        </a:rPr>
                        <a:t>Medtech4 Europe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Health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575869"/>
                  </a:ext>
                </a:extLst>
              </a:tr>
              <a:tr h="342721">
                <a:tc>
                  <a:txBody>
                    <a:bodyPr/>
                    <a:lstStyle/>
                    <a:p>
                      <a:pPr>
                        <a:lnSpc>
                          <a:spcPct val="107000"/>
                        </a:lnSpc>
                        <a:spcBef>
                          <a:spcPts val="1200"/>
                        </a:spcBef>
                      </a:pPr>
                      <a:r>
                        <a:rPr lang="fr-FR" sz="1000" u="sng">
                          <a:effectLst/>
                          <a:hlinkClick r:id="rId13"/>
                        </a:rPr>
                        <a:t>TITTAN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a:effectLst/>
                        </a:rPr>
                        <a:t>Innovation in sector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1200"/>
                        </a:spcBef>
                      </a:pPr>
                      <a:r>
                        <a:rPr lang="fr-FR" sz="1000" dirty="0" err="1">
                          <a:effectLst/>
                        </a:rPr>
                        <a:t>Health</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23373436"/>
                  </a:ext>
                </a:extLst>
              </a:tr>
            </a:tbl>
          </a:graphicData>
        </a:graphic>
      </p:graphicFrame>
    </p:spTree>
    <p:extLst>
      <p:ext uri="{BB962C8B-B14F-4D97-AF65-F5344CB8AC3E}">
        <p14:creationId xmlns:p14="http://schemas.microsoft.com/office/powerpoint/2010/main" val="3245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F1BC5D3E-B253-4040-951B-CD16FF4B6BB7}"/>
              </a:ext>
            </a:extLst>
          </p:cNvPr>
          <p:cNvPicPr>
            <a:picLocks noChangeAspect="1"/>
          </p:cNvPicPr>
          <p:nvPr/>
        </p:nvPicPr>
        <p:blipFill>
          <a:blip r:embed="rId3"/>
          <a:stretch>
            <a:fillRect/>
          </a:stretch>
        </p:blipFill>
        <p:spPr>
          <a:xfrm>
            <a:off x="8203795" y="195170"/>
            <a:ext cx="781645" cy="702187"/>
          </a:xfrm>
          <a:prstGeom prst="rect">
            <a:avLst/>
          </a:prstGeom>
        </p:spPr>
      </p:pic>
      <p:sp>
        <p:nvSpPr>
          <p:cNvPr id="9" name="Title 1">
            <a:extLst>
              <a:ext uri="{FF2B5EF4-FFF2-40B4-BE49-F238E27FC236}">
                <a16:creationId xmlns:a16="http://schemas.microsoft.com/office/drawing/2014/main" id="{F04F9F66-43AF-4BE7-9B65-6F211E80AADF}"/>
              </a:ext>
            </a:extLst>
          </p:cNvPr>
          <p:cNvSpPr txBox="1">
            <a:spLocks/>
          </p:cNvSpPr>
          <p:nvPr/>
        </p:nvSpPr>
        <p:spPr>
          <a:xfrm>
            <a:off x="158560" y="332656"/>
            <a:ext cx="8826880" cy="79208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fr-FR" sz="3200" b="1" dirty="0" err="1">
                <a:solidFill>
                  <a:schemeClr val="tx2"/>
                </a:solidFill>
                <a:latin typeface="Arial" panose="020B0604020202020204" pitchFamily="34" charset="0"/>
                <a:cs typeface="Arial" panose="020B0604020202020204" pitchFamily="34" charset="0"/>
              </a:rPr>
              <a:t>Some</a:t>
            </a:r>
            <a:r>
              <a:rPr lang="fr-FR" sz="3200" b="1" dirty="0">
                <a:solidFill>
                  <a:schemeClr val="tx2"/>
                </a:solidFill>
                <a:latin typeface="Arial" panose="020B0604020202020204" pitchFamily="34" charset="0"/>
                <a:cs typeface="Arial" panose="020B0604020202020204" pitchFamily="34" charset="0"/>
              </a:rPr>
              <a:t> of the key </a:t>
            </a:r>
            <a:r>
              <a:rPr lang="fr-FR" sz="3200" b="1" dirty="0" err="1">
                <a:solidFill>
                  <a:schemeClr val="tx2"/>
                </a:solidFill>
                <a:latin typeface="Arial" panose="020B0604020202020204" pitchFamily="34" charset="0"/>
                <a:cs typeface="Arial" panose="020B0604020202020204" pitchFamily="34" charset="0"/>
              </a:rPr>
              <a:t>project</a:t>
            </a:r>
            <a:r>
              <a:rPr lang="fr-FR" sz="3200" b="1" dirty="0">
                <a:solidFill>
                  <a:schemeClr val="tx2"/>
                </a:solidFill>
                <a:latin typeface="Arial" panose="020B0604020202020204" pitchFamily="34" charset="0"/>
                <a:cs typeface="Arial" panose="020B0604020202020204" pitchFamily="34" charset="0"/>
              </a:rPr>
              <a:t> </a:t>
            </a:r>
            <a:r>
              <a:rPr lang="fr-FR" sz="3200" b="1" dirty="0" err="1">
                <a:solidFill>
                  <a:schemeClr val="tx2"/>
                </a:solidFill>
                <a:latin typeface="Arial" panose="020B0604020202020204" pitchFamily="34" charset="0"/>
                <a:cs typeface="Arial" panose="020B0604020202020204" pitchFamily="34" charset="0"/>
              </a:rPr>
              <a:t>themes</a:t>
            </a:r>
            <a:r>
              <a:rPr lang="fr-FR" sz="3200" b="1" dirty="0">
                <a:solidFill>
                  <a:schemeClr val="tx2"/>
                </a:solidFill>
                <a:latin typeface="Arial" panose="020B0604020202020204" pitchFamily="34" charset="0"/>
                <a:cs typeface="Arial" panose="020B0604020202020204" pitchFamily="34" charset="0"/>
              </a:rPr>
              <a:t> and challenges </a:t>
            </a:r>
            <a:r>
              <a:rPr lang="fr-FR" sz="3200" b="1" dirty="0" err="1">
                <a:solidFill>
                  <a:schemeClr val="tx2"/>
                </a:solidFill>
                <a:latin typeface="Arial" panose="020B0604020202020204" pitchFamily="34" charset="0"/>
                <a:cs typeface="Arial" panose="020B0604020202020204" pitchFamily="34" charset="0"/>
              </a:rPr>
              <a:t>adressed</a:t>
            </a:r>
            <a:r>
              <a:rPr lang="fr-FR" sz="3200" b="1" dirty="0">
                <a:solidFill>
                  <a:schemeClr val="tx2"/>
                </a:solidFill>
                <a:latin typeface="Arial" panose="020B0604020202020204" pitchFamily="34" charset="0"/>
                <a:cs typeface="Arial" panose="020B0604020202020204" pitchFamily="34" charset="0"/>
              </a:rPr>
              <a:t> </a:t>
            </a:r>
            <a:endParaRPr lang="en-US" sz="3200" b="1" dirty="0">
              <a:solidFill>
                <a:schemeClr val="tx2"/>
              </a:solidFill>
              <a:latin typeface="Arial" panose="020B0604020202020204" pitchFamily="34" charset="0"/>
              <a:cs typeface="Arial" panose="020B0604020202020204" pitchFamily="34" charset="0"/>
            </a:endParaRPr>
          </a:p>
        </p:txBody>
      </p:sp>
      <p:sp>
        <p:nvSpPr>
          <p:cNvPr id="7" name="AutoShape 2">
            <a:extLst>
              <a:ext uri="{FF2B5EF4-FFF2-40B4-BE49-F238E27FC236}">
                <a16:creationId xmlns:a16="http://schemas.microsoft.com/office/drawing/2014/main" id="{263F9B0D-3F0B-4D6B-BE60-D3695D0C9B16}"/>
              </a:ext>
            </a:extLst>
          </p:cNvPr>
          <p:cNvSpPr>
            <a:spLocks noChangeAspect="1" noChangeArrowheads="1"/>
          </p:cNvSpPr>
          <p:nvPr/>
        </p:nvSpPr>
        <p:spPr bwMode="auto">
          <a:xfrm>
            <a:off x="1547664" y="375419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Rectangle 12">
            <a:extLst>
              <a:ext uri="{FF2B5EF4-FFF2-40B4-BE49-F238E27FC236}">
                <a16:creationId xmlns:a16="http://schemas.microsoft.com/office/drawing/2014/main" id="{08DCEAB0-0585-435E-ABF8-C743796E7B88}"/>
              </a:ext>
            </a:extLst>
          </p:cNvPr>
          <p:cNvSpPr/>
          <p:nvPr/>
        </p:nvSpPr>
        <p:spPr>
          <a:xfrm>
            <a:off x="1043608" y="1722869"/>
            <a:ext cx="6408712" cy="4093428"/>
          </a:xfrm>
          <a:prstGeom prst="rect">
            <a:avLst/>
          </a:prstGeom>
        </p:spPr>
        <p:txBody>
          <a:bodyPr wrap="square">
            <a:spAutoFit/>
          </a:bodyPr>
          <a:lstStyle/>
          <a:p>
            <a:pPr marL="342900" lvl="0" indent="-342900">
              <a:buFont typeface="Wingdings" panose="05000000000000000000" pitchFamily="2" charset="2"/>
              <a:buChar char="§"/>
              <a:defRPr/>
            </a:pPr>
            <a:r>
              <a:rPr lang="fr-FR" sz="2000" b="1" dirty="0" err="1">
                <a:solidFill>
                  <a:srgbClr val="EC6707"/>
                </a:solidFill>
                <a:latin typeface="Arial" panose="020B0604020202020204" pitchFamily="34" charset="0"/>
                <a:cs typeface="Arial" panose="020B0604020202020204" pitchFamily="34" charset="0"/>
              </a:rPr>
              <a:t>Health</a:t>
            </a:r>
            <a:r>
              <a:rPr lang="fr-FR" sz="2000" b="1" dirty="0">
                <a:solidFill>
                  <a:srgbClr val="EC6707"/>
                </a:solidFill>
                <a:latin typeface="Arial" panose="020B0604020202020204" pitchFamily="34" charset="0"/>
                <a:cs typeface="Arial" panose="020B0604020202020204" pitchFamily="34" charset="0"/>
              </a:rPr>
              <a:t> Innovation </a:t>
            </a:r>
            <a:r>
              <a:rPr lang="fr-FR" sz="2000" b="1" dirty="0" err="1">
                <a:solidFill>
                  <a:srgbClr val="EC6707"/>
                </a:solidFill>
                <a:latin typeface="Arial" panose="020B0604020202020204" pitchFamily="34" charset="0"/>
                <a:cs typeface="Arial" panose="020B0604020202020204" pitchFamily="34" charset="0"/>
              </a:rPr>
              <a:t>driven</a:t>
            </a:r>
            <a:r>
              <a:rPr lang="fr-FR" sz="2000" b="1" dirty="0">
                <a:solidFill>
                  <a:srgbClr val="EC6707"/>
                </a:solidFill>
                <a:latin typeface="Arial" panose="020B0604020202020204" pitchFamily="34" charset="0"/>
                <a:cs typeface="Arial" panose="020B0604020202020204" pitchFamily="34" charset="0"/>
              </a:rPr>
              <a:t> by </a:t>
            </a:r>
            <a:r>
              <a:rPr lang="fr-FR" sz="2000" b="1" dirty="0" err="1">
                <a:solidFill>
                  <a:srgbClr val="EC6707"/>
                </a:solidFill>
                <a:latin typeface="Arial" panose="020B0604020202020204" pitchFamily="34" charset="0"/>
                <a:cs typeface="Arial" panose="020B0604020202020204" pitchFamily="34" charset="0"/>
              </a:rPr>
              <a:t>regional</a:t>
            </a:r>
            <a:r>
              <a:rPr lang="fr-FR" sz="2000" b="1" dirty="0">
                <a:solidFill>
                  <a:srgbClr val="EC6707"/>
                </a:solidFill>
                <a:latin typeface="Arial" panose="020B0604020202020204" pitchFamily="34" charset="0"/>
                <a:cs typeface="Arial" panose="020B0604020202020204" pitchFamily="34" charset="0"/>
              </a:rPr>
              <a:t> public </a:t>
            </a:r>
            <a:r>
              <a:rPr lang="fr-FR" sz="2000" b="1" dirty="0" err="1">
                <a:solidFill>
                  <a:srgbClr val="EC6707"/>
                </a:solidFill>
                <a:latin typeface="Arial" panose="020B0604020202020204" pitchFamily="34" charset="0"/>
                <a:cs typeface="Arial" panose="020B0604020202020204" pitchFamily="34" charset="0"/>
              </a:rPr>
              <a:t>procurement</a:t>
            </a:r>
            <a:r>
              <a:rPr lang="fr-FR" sz="2000" b="1" dirty="0">
                <a:solidFill>
                  <a:srgbClr val="EC6707"/>
                </a:solidFill>
                <a:latin typeface="Arial" panose="020B0604020202020204" pitchFamily="34" charset="0"/>
                <a:cs typeface="Arial" panose="020B0604020202020204" pitchFamily="34" charset="0"/>
              </a:rPr>
              <a:t> initiatives</a:t>
            </a:r>
          </a:p>
          <a:p>
            <a:pPr marL="342900" lvl="0" indent="-342900">
              <a:buFont typeface="Wingdings" panose="05000000000000000000" pitchFamily="2" charset="2"/>
              <a:buChar char="§"/>
              <a:defRPr/>
            </a:pPr>
            <a:endParaRPr lang="fr-FR" sz="2000" b="1" dirty="0">
              <a:solidFill>
                <a:srgbClr val="EC6707"/>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
              <a:defRPr/>
            </a:pPr>
            <a:r>
              <a:rPr lang="fr-FR" sz="2000" b="1" dirty="0">
                <a:solidFill>
                  <a:srgbClr val="EC6707"/>
                </a:solidFill>
                <a:latin typeface="Arial" panose="020B0604020202020204" pitchFamily="34" charset="0"/>
                <a:cs typeface="Arial" panose="020B0604020202020204" pitchFamily="34" charset="0"/>
              </a:rPr>
              <a:t>E </a:t>
            </a:r>
            <a:r>
              <a:rPr lang="fr-FR" sz="2000" b="1" dirty="0" err="1">
                <a:solidFill>
                  <a:srgbClr val="EC6707"/>
                </a:solidFill>
                <a:latin typeface="Arial" panose="020B0604020202020204" pitchFamily="34" charset="0"/>
                <a:cs typeface="Arial" panose="020B0604020202020204" pitchFamily="34" charset="0"/>
              </a:rPr>
              <a:t>health</a:t>
            </a:r>
            <a:r>
              <a:rPr lang="fr-FR" sz="2000" b="1" dirty="0">
                <a:solidFill>
                  <a:srgbClr val="EC6707"/>
                </a:solidFill>
                <a:latin typeface="Arial" panose="020B0604020202020204" pitchFamily="34" charset="0"/>
                <a:cs typeface="Arial" panose="020B0604020202020204" pitchFamily="34" charset="0"/>
              </a:rPr>
              <a:t> platforms </a:t>
            </a:r>
            <a:r>
              <a:rPr lang="fr-FR" sz="2000" b="1" dirty="0" err="1">
                <a:solidFill>
                  <a:srgbClr val="EC6707"/>
                </a:solidFill>
                <a:latin typeface="Arial" panose="020B0604020202020204" pitchFamily="34" charset="0"/>
                <a:cs typeface="Arial" panose="020B0604020202020204" pitchFamily="34" charset="0"/>
              </a:rPr>
              <a:t>supported</a:t>
            </a:r>
            <a:r>
              <a:rPr lang="fr-FR" sz="2000" b="1" dirty="0">
                <a:solidFill>
                  <a:srgbClr val="EC6707"/>
                </a:solidFill>
                <a:latin typeface="Arial" panose="020B0604020202020204" pitchFamily="34" charset="0"/>
                <a:cs typeface="Arial" panose="020B0604020202020204" pitchFamily="34" charset="0"/>
              </a:rPr>
              <a:t> by digital </a:t>
            </a:r>
            <a:r>
              <a:rPr lang="fr-FR" sz="2000" b="1" dirty="0" err="1">
                <a:solidFill>
                  <a:srgbClr val="EC6707"/>
                </a:solidFill>
                <a:latin typeface="Arial" panose="020B0604020202020204" pitchFamily="34" charset="0"/>
                <a:cs typeface="Arial" panose="020B0604020202020204" pitchFamily="34" charset="0"/>
              </a:rPr>
              <a:t>ecosystems</a:t>
            </a:r>
            <a:endParaRPr lang="fr-FR" sz="2000" b="1" dirty="0">
              <a:solidFill>
                <a:srgbClr val="EC6707"/>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
              <a:defRPr/>
            </a:pPr>
            <a:endParaRPr lang="fr-FR" sz="2000" b="1" dirty="0">
              <a:solidFill>
                <a:srgbClr val="EC6707"/>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
              <a:defRPr/>
            </a:pPr>
            <a:r>
              <a:rPr lang="fr-FR" sz="2000" b="1" dirty="0">
                <a:solidFill>
                  <a:srgbClr val="EC6707"/>
                </a:solidFill>
                <a:latin typeface="Arial" panose="020B0604020202020204" pitchFamily="34" charset="0"/>
                <a:cs typeface="Arial" panose="020B0604020202020204" pitchFamily="34" charset="0"/>
              </a:rPr>
              <a:t>E </a:t>
            </a:r>
            <a:r>
              <a:rPr lang="fr-FR" sz="2000" b="1" dirty="0" err="1">
                <a:solidFill>
                  <a:srgbClr val="EC6707"/>
                </a:solidFill>
                <a:latin typeface="Arial" panose="020B0604020202020204" pitchFamily="34" charset="0"/>
                <a:cs typeface="Arial" panose="020B0604020202020204" pitchFamily="34" charset="0"/>
              </a:rPr>
              <a:t>health</a:t>
            </a:r>
            <a:r>
              <a:rPr lang="fr-FR" sz="2000" b="1" dirty="0">
                <a:solidFill>
                  <a:srgbClr val="EC6707"/>
                </a:solidFill>
                <a:latin typeface="Arial" panose="020B0604020202020204" pitchFamily="34" charset="0"/>
                <a:cs typeface="Arial" panose="020B0604020202020204" pitchFamily="34" charset="0"/>
              </a:rPr>
              <a:t> services </a:t>
            </a:r>
            <a:r>
              <a:rPr lang="fr-FR" sz="2000" b="1" dirty="0" err="1">
                <a:solidFill>
                  <a:srgbClr val="EC6707"/>
                </a:solidFill>
                <a:latin typeface="Arial" panose="020B0604020202020204" pitchFamily="34" charset="0"/>
                <a:cs typeface="Arial" panose="020B0604020202020204" pitchFamily="34" charset="0"/>
              </a:rPr>
              <a:t>delivering</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personal</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medicine</a:t>
            </a:r>
            <a:r>
              <a:rPr lang="fr-FR" sz="2000" b="1" dirty="0">
                <a:solidFill>
                  <a:srgbClr val="EC6707"/>
                </a:solidFill>
                <a:latin typeface="Arial" panose="020B0604020202020204" pitchFamily="34" charset="0"/>
                <a:cs typeface="Arial" panose="020B0604020202020204" pitchFamily="34" charset="0"/>
              </a:rPr>
              <a:t> solutions</a:t>
            </a:r>
          </a:p>
          <a:p>
            <a:pPr marL="342900" lvl="0" indent="-342900">
              <a:buFont typeface="Wingdings" panose="05000000000000000000" pitchFamily="2" charset="2"/>
              <a:buChar char="§"/>
              <a:defRPr/>
            </a:pPr>
            <a:endParaRPr lang="fr-FR" sz="2000" b="1" dirty="0">
              <a:solidFill>
                <a:srgbClr val="EC6707"/>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
              <a:defRPr/>
            </a:pPr>
            <a:r>
              <a:rPr lang="fr-FR" sz="2000" b="1" dirty="0">
                <a:solidFill>
                  <a:srgbClr val="EC6707"/>
                </a:solidFill>
                <a:latin typeface="Arial" panose="020B0604020202020204" pitchFamily="34" charset="0"/>
                <a:cs typeface="Arial" panose="020B0604020202020204" pitchFamily="34" charset="0"/>
              </a:rPr>
              <a:t>Public </a:t>
            </a:r>
            <a:r>
              <a:rPr lang="fr-FR" sz="2000" b="1" dirty="0" err="1">
                <a:solidFill>
                  <a:srgbClr val="EC6707"/>
                </a:solidFill>
                <a:latin typeface="Arial" panose="020B0604020202020204" pitchFamily="34" charset="0"/>
                <a:cs typeface="Arial" panose="020B0604020202020204" pitchFamily="34" charset="0"/>
              </a:rPr>
              <a:t>funding</a:t>
            </a:r>
            <a:r>
              <a:rPr lang="fr-FR" sz="2000" b="1" dirty="0">
                <a:solidFill>
                  <a:srgbClr val="EC6707"/>
                </a:solidFill>
                <a:latin typeface="Arial" panose="020B0604020202020204" pitchFamily="34" charset="0"/>
                <a:cs typeface="Arial" panose="020B0604020202020204" pitchFamily="34" charset="0"/>
              </a:rPr>
              <a:t> of </a:t>
            </a:r>
            <a:r>
              <a:rPr lang="fr-FR" sz="2000" b="1" dirty="0" err="1">
                <a:solidFill>
                  <a:srgbClr val="EC6707"/>
                </a:solidFill>
                <a:latin typeface="Arial" panose="020B0604020202020204" pitchFamily="34" charset="0"/>
                <a:cs typeface="Arial" panose="020B0604020202020204" pitchFamily="34" charset="0"/>
              </a:rPr>
              <a:t>health</a:t>
            </a:r>
            <a:r>
              <a:rPr lang="fr-FR" sz="2000" b="1" dirty="0">
                <a:solidFill>
                  <a:srgbClr val="EC6707"/>
                </a:solidFill>
                <a:latin typeface="Arial" panose="020B0604020202020204" pitchFamily="34" charset="0"/>
                <a:cs typeface="Arial" panose="020B0604020202020204" pitchFamily="34" charset="0"/>
              </a:rPr>
              <a:t> clusters to encourage </a:t>
            </a:r>
            <a:r>
              <a:rPr lang="fr-FR" sz="2000" b="1" dirty="0" err="1">
                <a:solidFill>
                  <a:srgbClr val="EC6707"/>
                </a:solidFill>
                <a:latin typeface="Arial" panose="020B0604020202020204" pitchFamily="34" charset="0"/>
                <a:cs typeface="Arial" panose="020B0604020202020204" pitchFamily="34" charset="0"/>
              </a:rPr>
              <a:t>industry</a:t>
            </a:r>
            <a:r>
              <a:rPr lang="fr-FR" sz="2000" b="1" dirty="0">
                <a:solidFill>
                  <a:srgbClr val="EC6707"/>
                </a:solidFill>
                <a:latin typeface="Arial" panose="020B0604020202020204" pitchFamily="34" charset="0"/>
                <a:cs typeface="Arial" panose="020B0604020202020204" pitchFamily="34" charset="0"/>
              </a:rPr>
              <a:t>/</a:t>
            </a:r>
            <a:r>
              <a:rPr lang="fr-FR" sz="2000" b="1" dirty="0" err="1">
                <a:solidFill>
                  <a:srgbClr val="EC6707"/>
                </a:solidFill>
                <a:latin typeface="Arial" panose="020B0604020202020204" pitchFamily="34" charset="0"/>
                <a:cs typeface="Arial" panose="020B0604020202020204" pitchFamily="34" charset="0"/>
              </a:rPr>
              <a:t>academic</a:t>
            </a:r>
            <a:r>
              <a:rPr lang="fr-FR" sz="2000" b="1" dirty="0">
                <a:solidFill>
                  <a:srgbClr val="EC6707"/>
                </a:solidFill>
                <a:latin typeface="Arial" panose="020B0604020202020204" pitchFamily="34" charset="0"/>
                <a:cs typeface="Arial" panose="020B0604020202020204" pitchFamily="34" charset="0"/>
              </a:rPr>
              <a:t>/</a:t>
            </a:r>
            <a:r>
              <a:rPr lang="fr-FR" sz="2000" b="1" dirty="0" err="1">
                <a:solidFill>
                  <a:srgbClr val="EC6707"/>
                </a:solidFill>
                <a:latin typeface="Arial" panose="020B0604020202020204" pitchFamily="34" charset="0"/>
                <a:cs typeface="Arial" panose="020B0604020202020204" pitchFamily="34" charset="0"/>
              </a:rPr>
              <a:t>hospital</a:t>
            </a:r>
            <a:r>
              <a:rPr lang="fr-FR" sz="2000" b="1" dirty="0">
                <a:solidFill>
                  <a:srgbClr val="EC6707"/>
                </a:solidFill>
                <a:latin typeface="Arial" panose="020B0604020202020204" pitchFamily="34" charset="0"/>
                <a:cs typeface="Arial" panose="020B0604020202020204" pitchFamily="34" charset="0"/>
              </a:rPr>
              <a:t> collaboration</a:t>
            </a:r>
          </a:p>
          <a:p>
            <a:pPr marL="342900" lvl="0" indent="-342900">
              <a:buFont typeface="Wingdings" panose="05000000000000000000" pitchFamily="2" charset="2"/>
              <a:buChar char="§"/>
              <a:defRPr/>
            </a:pPr>
            <a:endParaRPr lang="fr-FR" sz="2000" b="1" dirty="0">
              <a:solidFill>
                <a:srgbClr val="EC6707"/>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
              <a:defRPr/>
            </a:pPr>
            <a:r>
              <a:rPr lang="fr-FR" sz="2000" b="1" dirty="0" err="1">
                <a:solidFill>
                  <a:srgbClr val="EC6707"/>
                </a:solidFill>
                <a:latin typeface="Arial" panose="020B0604020202020204" pitchFamily="34" charset="0"/>
                <a:cs typeface="Arial" panose="020B0604020202020204" pitchFamily="34" charset="0"/>
              </a:rPr>
              <a:t>Personalised</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Healthy</a:t>
            </a:r>
            <a:r>
              <a:rPr lang="fr-FR" sz="2000" b="1" dirty="0">
                <a:solidFill>
                  <a:srgbClr val="EC6707"/>
                </a:solidFill>
                <a:latin typeface="Arial" panose="020B0604020202020204" pitchFamily="34" charset="0"/>
                <a:cs typeface="Arial" panose="020B0604020202020204" pitchFamily="34" charset="0"/>
              </a:rPr>
              <a:t> </a:t>
            </a:r>
            <a:r>
              <a:rPr lang="fr-FR" sz="2000" b="1" dirty="0" err="1">
                <a:solidFill>
                  <a:srgbClr val="EC6707"/>
                </a:solidFill>
                <a:latin typeface="Arial" panose="020B0604020202020204" pitchFamily="34" charset="0"/>
                <a:cs typeface="Arial" panose="020B0604020202020204" pitchFamily="34" charset="0"/>
              </a:rPr>
              <a:t>Ageing</a:t>
            </a:r>
            <a:r>
              <a:rPr lang="fr-FR" sz="2000" b="1" dirty="0">
                <a:solidFill>
                  <a:srgbClr val="EC6707"/>
                </a:solidFill>
                <a:latin typeface="Arial" panose="020B0604020202020204" pitchFamily="34" charset="0"/>
                <a:cs typeface="Arial" panose="020B0604020202020204" pitchFamily="34" charset="0"/>
              </a:rPr>
              <a:t> initiatives</a:t>
            </a:r>
            <a:endParaRPr lang="fr-FR" b="1" dirty="0">
              <a:solidFill>
                <a:srgbClr val="EC670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3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79512" y="139948"/>
            <a:ext cx="7886700" cy="624756"/>
          </a:xfrm>
          <a:prstGeom prst="rect">
            <a:avLst/>
          </a:prstGeom>
        </p:spPr>
        <p:txBody>
          <a:bodyPr/>
          <a:lstStyle/>
          <a:p>
            <a:r>
              <a:rPr lang="en-GB" sz="2400" dirty="0">
                <a:latin typeface="Arial" charset="0"/>
                <a:ea typeface="Arial" charset="0"/>
                <a:cs typeface="Arial" charset="0"/>
              </a:rPr>
              <a:t>Interesting Good Practices : Public Procurement </a:t>
            </a:r>
          </a:p>
        </p:txBody>
      </p:sp>
      <p:pic>
        <p:nvPicPr>
          <p:cNvPr id="14" name="Picture 6" descr="A close up of a sign&#10;&#10;Description automatically generated">
            <a:extLst>
              <a:ext uri="{FF2B5EF4-FFF2-40B4-BE49-F238E27FC236}">
                <a16:creationId xmlns:a16="http://schemas.microsoft.com/office/drawing/2014/main" id="{4686A377-FD65-43A2-9844-14120B398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sp>
        <p:nvSpPr>
          <p:cNvPr id="6" name="ZoneTexte 5">
            <a:extLst>
              <a:ext uri="{FF2B5EF4-FFF2-40B4-BE49-F238E27FC236}">
                <a16:creationId xmlns:a16="http://schemas.microsoft.com/office/drawing/2014/main" id="{13473596-A3A3-47BE-9804-13A39F787D5C}"/>
              </a:ext>
            </a:extLst>
          </p:cNvPr>
          <p:cNvSpPr txBox="1"/>
          <p:nvPr/>
        </p:nvSpPr>
        <p:spPr>
          <a:xfrm>
            <a:off x="257788" y="764704"/>
            <a:ext cx="8346660" cy="6647974"/>
          </a:xfrm>
          <a:prstGeom prst="rect">
            <a:avLst/>
          </a:prstGeom>
          <a:noFill/>
        </p:spPr>
        <p:txBody>
          <a:bodyPr wrap="square" rtlCol="0">
            <a:spAutoFit/>
          </a:bodyPr>
          <a:lstStyle/>
          <a:p>
            <a:pPr>
              <a:spcBef>
                <a:spcPts val="1200"/>
              </a:spcBef>
            </a:pPr>
            <a:r>
              <a:rPr lang="en-GB" sz="1600" b="1" dirty="0">
                <a:solidFill>
                  <a:srgbClr val="EE6F20"/>
                </a:solidFill>
                <a:latin typeface="Arial" panose="020B0604020202020204" pitchFamily="34" charset="0"/>
                <a:ea typeface="Calibri" panose="020F0502020204030204" pitchFamily="34" charset="0"/>
                <a:cs typeface="Times New Roman" panose="02020603050405020304" pitchFamily="18" charset="0"/>
              </a:rPr>
              <a:t>IBUY: Pre-Commercial Procurement Process (PCP) in the field of Biomedicine in Spain</a:t>
            </a:r>
            <a:endParaRPr lang="fr-FR" sz="1600" dirty="0">
              <a:solidFill>
                <a:srgbClr val="EE6F20"/>
              </a:solidFill>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https://www.interregeurope.eu/policylearning/good-practices/item/2651/first-pre-commercial-procurement-process-pcp-in-the-field-of-biomedicine-in-spain/</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The good practice is a successful example of using pre-commercial procurement (PCP) in the health sector. The PCP aimed at developing a surgical robot prototype for minimal invasive abdominal, cardiac, thoracic, paediatric, and gynaecological surgeries. </a:t>
            </a:r>
          </a:p>
          <a:p>
            <a:pPr>
              <a:spcBef>
                <a:spcPts val="1200"/>
              </a:spcBef>
            </a:pPr>
            <a:r>
              <a:rPr lang="en-GB" sz="1600" b="1" dirty="0">
                <a:solidFill>
                  <a:srgbClr val="EE6F20"/>
                </a:solidFill>
                <a:latin typeface="Arial" panose="020B0604020202020204" pitchFamily="34" charset="0"/>
                <a:ea typeface="Calibri" panose="020F0502020204030204" pitchFamily="34" charset="0"/>
                <a:cs typeface="Times New Roman" panose="02020603050405020304" pitchFamily="18" charset="0"/>
              </a:rPr>
              <a:t>TITTAN : </a:t>
            </a:r>
            <a:r>
              <a:rPr lang="en-GB" sz="1600" b="1" dirty="0" err="1">
                <a:solidFill>
                  <a:srgbClr val="EE6F20"/>
                </a:solidFill>
                <a:latin typeface="Arial" panose="020B0604020202020204" pitchFamily="34" charset="0"/>
                <a:ea typeface="Calibri" panose="020F0502020204030204" pitchFamily="34" charset="0"/>
                <a:cs typeface="Times New Roman" panose="02020603050405020304" pitchFamily="18" charset="0"/>
              </a:rPr>
              <a:t>InnovaSaúde</a:t>
            </a:r>
            <a:r>
              <a:rPr lang="en-GB" sz="1600" b="1" dirty="0">
                <a:solidFill>
                  <a:srgbClr val="EE6F20"/>
                </a:solidFill>
                <a:latin typeface="Arial" panose="020B0604020202020204" pitchFamily="34" charset="0"/>
                <a:ea typeface="Calibri" panose="020F0502020204030204" pitchFamily="34" charset="0"/>
                <a:cs typeface="Times New Roman" panose="02020603050405020304" pitchFamily="18" charset="0"/>
              </a:rPr>
              <a:t> Hospital 2050</a:t>
            </a:r>
            <a:endParaRPr lang="fr-FR" sz="1600" dirty="0">
              <a:solidFill>
                <a:srgbClr val="EE6F20"/>
              </a:solidFill>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b="1" u="sng"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https://www.interregeurope.eu/policylearning/good-practices/item/3439/innovasaude-hospital-2050/</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dirty="0" err="1">
                <a:solidFill>
                  <a:srgbClr val="EE6F20"/>
                </a:solidFill>
                <a:effectLst/>
                <a:latin typeface="Arial" panose="020B0604020202020204" pitchFamily="34" charset="0"/>
                <a:ea typeface="Calibri" panose="020F0502020204030204" pitchFamily="34" charset="0"/>
                <a:cs typeface="Times New Roman" panose="02020603050405020304" pitchFamily="18" charset="0"/>
              </a:rPr>
              <a:t>InnovaSaúde</a:t>
            </a:r>
            <a:r>
              <a:rPr lang="en-GB" sz="16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 is a healthcare strategic innovation plan in Galicia. Public procurement of innovation is one of the policy tools at the centre of the health strategic plan. It has involved 200 companies on 14 projects and 21 innovative procurement projects such as Mobile Diagnostic-Therapeutic Care Point, Medical imaging centre, Home Hospital, Multi-specialty telecare products…</a:t>
            </a:r>
          </a:p>
          <a:p>
            <a:pPr>
              <a:spcBef>
                <a:spcPts val="1200"/>
              </a:spcBef>
            </a:pPr>
            <a:r>
              <a:rPr lang="en-GB" sz="1600" b="1" dirty="0">
                <a:solidFill>
                  <a:srgbClr val="EE6F20"/>
                </a:solidFill>
                <a:latin typeface="Arial" panose="020B0604020202020204" pitchFamily="34" charset="0"/>
                <a:ea typeface="Calibri" panose="020F0502020204030204" pitchFamily="34" charset="0"/>
                <a:cs typeface="Times New Roman" panose="02020603050405020304" pitchFamily="18" charset="0"/>
              </a:rPr>
              <a:t>Also </a:t>
            </a: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Precommercial development of research results from the Galician Public Health System</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800" u="sng" dirty="0">
                <a:solidFill>
                  <a:srgbClr val="363438"/>
                </a:solidFill>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https://www.interregeurope.eu/policylearning/good-practices/item/1576/precommercial-development-of-research-results-from-the-galician-public-health-system</a:t>
            </a:r>
            <a:r>
              <a:rPr lang="en-GB" sz="1800" u="sng"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endParaRPr lang="en-GB" sz="1600" b="1" dirty="0">
              <a:solidFill>
                <a:srgbClr val="EE6F2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26689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79512" y="139948"/>
            <a:ext cx="7886700" cy="792088"/>
          </a:xfrm>
          <a:prstGeom prst="rect">
            <a:avLst/>
          </a:prstGeom>
        </p:spPr>
        <p:txBody>
          <a:bodyPr/>
          <a:lstStyle/>
          <a:p>
            <a:r>
              <a:rPr lang="en-GB" sz="2400" dirty="0">
                <a:latin typeface="Arial" charset="0"/>
                <a:ea typeface="Arial" charset="0"/>
                <a:cs typeface="Arial" charset="0"/>
              </a:rPr>
              <a:t>Interesting Good Practices : Big data-security</a:t>
            </a:r>
          </a:p>
        </p:txBody>
      </p:sp>
      <p:pic>
        <p:nvPicPr>
          <p:cNvPr id="14" name="Picture 6" descr="A close up of a sign&#10;&#10;Description automatically generated">
            <a:extLst>
              <a:ext uri="{FF2B5EF4-FFF2-40B4-BE49-F238E27FC236}">
                <a16:creationId xmlns:a16="http://schemas.microsoft.com/office/drawing/2014/main" id="{4686A377-FD65-43A2-9844-14120B398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sp>
        <p:nvSpPr>
          <p:cNvPr id="6" name="ZoneTexte 5">
            <a:extLst>
              <a:ext uri="{FF2B5EF4-FFF2-40B4-BE49-F238E27FC236}">
                <a16:creationId xmlns:a16="http://schemas.microsoft.com/office/drawing/2014/main" id="{13473596-A3A3-47BE-9804-13A39F787D5C}"/>
              </a:ext>
            </a:extLst>
          </p:cNvPr>
          <p:cNvSpPr txBox="1"/>
          <p:nvPr/>
        </p:nvSpPr>
        <p:spPr>
          <a:xfrm>
            <a:off x="257788" y="932036"/>
            <a:ext cx="8346660" cy="4708981"/>
          </a:xfrm>
          <a:prstGeom prst="rect">
            <a:avLst/>
          </a:prstGeom>
          <a:noFill/>
        </p:spPr>
        <p:txBody>
          <a:bodyPr wrap="square" rtlCol="0">
            <a:spAutoFit/>
          </a:bodyPr>
          <a:lstStyle/>
          <a:p>
            <a:pPr>
              <a:spcBef>
                <a:spcPts val="1200"/>
              </a:spcBef>
            </a:pP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EU</a:t>
            </a:r>
            <a:r>
              <a:rPr lang="en-GB" b="1" dirty="0">
                <a:solidFill>
                  <a:srgbClr val="EE6F20"/>
                </a:solidFill>
                <a:latin typeface="Arial" panose="020B0604020202020204" pitchFamily="34" charset="0"/>
                <a:ea typeface="Calibri" panose="020F0502020204030204" pitchFamily="34" charset="0"/>
                <a:cs typeface="Times New Roman" panose="02020603050405020304" pitchFamily="18" charset="0"/>
              </a:rPr>
              <a:t>_SHAFE : RISKER</a:t>
            </a:r>
            <a:endParaRPr lang="fr-FR" dirty="0">
              <a:solidFill>
                <a:srgbClr val="EE6F20"/>
              </a:solidFill>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8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https://www.interregeurope.eu/policylearning/good-practices/item/4187/risker/</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8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RISKER is an algorithm that assesses health risks of individuals in Emilia-Romagna allowing for personalised preventive health interventions. The algorithm identifies individuals using data coming from health services, demographic data, and pharmaceutical data. The good practice points out the importance of collaboration among</a:t>
            </a:r>
            <a:r>
              <a:rPr lang="en-GB"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experts, including clinicians, IT, administrative and social professionals to strengthen the predictive capacity of the algorithm. </a:t>
            </a:r>
          </a:p>
          <a:p>
            <a:pPr>
              <a:spcBef>
                <a:spcPts val="1200"/>
              </a:spcBef>
            </a:pPr>
            <a:r>
              <a:rPr lang="en-GB" sz="18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The good practice illustrates an example of how big data can be used to generate positive health outcomes in a population. Regions that aim to implement such an initiative must ensure strong data security and privacy while adopting a transparent data approach and strong compliance to GDPR rules.   </a:t>
            </a:r>
            <a:endParaRPr lang="fr-FR" sz="18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endParaRPr lang="en-GB" sz="1800" b="1" dirty="0">
              <a:solidFill>
                <a:srgbClr val="EE6F2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360997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179512" y="139948"/>
            <a:ext cx="7886700" cy="792088"/>
          </a:xfrm>
          <a:prstGeom prst="rect">
            <a:avLst/>
          </a:prstGeom>
        </p:spPr>
        <p:txBody>
          <a:bodyPr/>
          <a:lstStyle/>
          <a:p>
            <a:r>
              <a:rPr lang="en-GB" sz="2400" dirty="0">
                <a:latin typeface="Arial" charset="0"/>
                <a:ea typeface="Arial" charset="0"/>
                <a:cs typeface="Arial" charset="0"/>
              </a:rPr>
              <a:t>Interesting Good Practices : Regional Telemedicine services</a:t>
            </a:r>
          </a:p>
        </p:txBody>
      </p:sp>
      <p:pic>
        <p:nvPicPr>
          <p:cNvPr id="14" name="Picture 6" descr="A close up of a sign&#10;&#10;Description automatically generated">
            <a:extLst>
              <a:ext uri="{FF2B5EF4-FFF2-40B4-BE49-F238E27FC236}">
                <a16:creationId xmlns:a16="http://schemas.microsoft.com/office/drawing/2014/main" id="{4686A377-FD65-43A2-9844-14120B398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6212" y="170771"/>
            <a:ext cx="820000" cy="948795"/>
          </a:xfrm>
          <a:prstGeom prst="rect">
            <a:avLst/>
          </a:prstGeom>
        </p:spPr>
      </p:pic>
      <p:sp>
        <p:nvSpPr>
          <p:cNvPr id="6" name="ZoneTexte 5">
            <a:extLst>
              <a:ext uri="{FF2B5EF4-FFF2-40B4-BE49-F238E27FC236}">
                <a16:creationId xmlns:a16="http://schemas.microsoft.com/office/drawing/2014/main" id="{13473596-A3A3-47BE-9804-13A39F787D5C}"/>
              </a:ext>
            </a:extLst>
          </p:cNvPr>
          <p:cNvSpPr txBox="1"/>
          <p:nvPr/>
        </p:nvSpPr>
        <p:spPr>
          <a:xfrm>
            <a:off x="257788" y="932036"/>
            <a:ext cx="8490676" cy="5539978"/>
          </a:xfrm>
          <a:prstGeom prst="rect">
            <a:avLst/>
          </a:prstGeom>
          <a:noFill/>
        </p:spPr>
        <p:txBody>
          <a:bodyPr wrap="square" rtlCol="0">
            <a:spAutoFit/>
          </a:bodyPr>
          <a:lstStyle/>
          <a:p>
            <a:pPr>
              <a:spcBef>
                <a:spcPts val="1200"/>
              </a:spcBef>
            </a:pPr>
            <a:r>
              <a:rPr lang="en-GB" sz="16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ITHACA</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SMARTCARE - ICT-supported integrated care</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b="1" u="sng"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https://www.interregeurope.eu/policylearning/good-practices/item/3422/smartcare-ict-supported-integrated-care/</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600" dirty="0">
              <a:solidFill>
                <a:srgbClr val="EE6F20"/>
              </a:solidFill>
              <a:effectLst/>
              <a:latin typeface="Arial" panose="020B0604020202020204" pitchFamily="34" charset="0"/>
              <a:ea typeface="Calibri" panose="020F0502020204030204" pitchFamily="34" charset="0"/>
            </a:endParaRPr>
          </a:p>
          <a:p>
            <a:r>
              <a:rPr lang="en-GB" sz="1600" dirty="0">
                <a:solidFill>
                  <a:srgbClr val="EE6F20"/>
                </a:solidFill>
                <a:effectLst/>
                <a:latin typeface="Arial" panose="020B0604020202020204" pitchFamily="34" charset="0"/>
                <a:ea typeface="Calibri" panose="020F0502020204030204" pitchFamily="34" charset="0"/>
              </a:rPr>
              <a:t>SmartCare is a telemedicine and telecare service in Friuli-Venezia Giulia, Italy. The region is characterised by an increasing ageing population that is resulting in rising costs regarding non-infectious and chronic diseases. The objective of SmartCare is thus to provide for patients with chronic conditions and improve home-care services. SmartCare includes a health platform which collect data from medical devices and monitor health data</a:t>
            </a:r>
          </a:p>
          <a:p>
            <a:pPr>
              <a:spcBef>
                <a:spcPts val="1200"/>
              </a:spcBef>
            </a:pPr>
            <a:r>
              <a:rPr lang="en-GB" sz="1600" b="1"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Technology Supported Health Service at Scale</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b="1" u="sng"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https://www.interregeurope.eu/policylearning/good-practices/item/944/technology-supported-health-service-at-scale/</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en-GB" sz="1600" dirty="0">
                <a:solidFill>
                  <a:srgbClr val="EE6F20"/>
                </a:solidFill>
                <a:effectLst/>
                <a:latin typeface="Arial" panose="020B0604020202020204" pitchFamily="34" charset="0"/>
                <a:ea typeface="Calibri" panose="020F0502020204030204" pitchFamily="34" charset="0"/>
                <a:cs typeface="Times New Roman" panose="02020603050405020304" pitchFamily="18" charset="0"/>
              </a:rPr>
              <a:t>In the European Union healthcare sector, one of the main challenges is to reduce wasteful spending. The good practice offers a path to reduce wasteful spending using digital technologies. It offers patients with chronic obstructive pulmonary disease (COPD) to self-care and manage their condition with remote telemetry monitoring. The good practice has resulted in a reduction in emergency admissions and secondary care costs by up to 32%. </a:t>
            </a:r>
            <a:endParaRPr lang="fr-FR" sz="1600" dirty="0">
              <a:solidFill>
                <a:srgbClr val="EE6F2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600" b="1" dirty="0">
              <a:solidFill>
                <a:srgbClr val="EE6F2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961791427"/>
      </p:ext>
    </p:extLst>
  </p:cSld>
  <p:clrMapOvr>
    <a:masterClrMapping/>
  </p:clrMapOvr>
</p:sld>
</file>

<file path=ppt/theme/theme1.xml><?xml version="1.0" encoding="utf-8"?>
<a:theme xmlns:a="http://schemas.openxmlformats.org/drawingml/2006/main" name="Interreg Europe Base">
  <a:themeElements>
    <a:clrScheme name="Custom 6">
      <a:dk1>
        <a:srgbClr val="000000"/>
      </a:dk1>
      <a:lt1>
        <a:srgbClr val="FFFFFF"/>
      </a:lt1>
      <a:dk2>
        <a:srgbClr val="0E4093"/>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terreg Europe Base">
  <a:themeElements>
    <a:clrScheme name="Custom 6">
      <a:dk1>
        <a:srgbClr val="000000"/>
      </a:dk1>
      <a:lt1>
        <a:srgbClr val="FFFFFF"/>
      </a:lt1>
      <a:dk2>
        <a:srgbClr val="0E4093"/>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20183</TotalTime>
  <Words>2007</Words>
  <Application>Microsoft Office PowerPoint</Application>
  <PresentationFormat>On-screen Show (4:3)</PresentationFormat>
  <Paragraphs>183</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Noto Sans Symbols</vt:lpstr>
      <vt:lpstr>Wingdings</vt:lpstr>
      <vt:lpstr>Interreg Europe Base</vt:lpstr>
      <vt:lpstr>1_Interreg Europe Base</vt:lpstr>
      <vt:lpstr>PowerPoint Presentation</vt:lpstr>
      <vt:lpstr>Interreg Europe in a nutshell</vt:lpstr>
      <vt:lpstr>PowerPoint Presentation</vt:lpstr>
      <vt:lpstr>PowerPoint Presentation</vt:lpstr>
      <vt:lpstr>Selected Interreg Europe T01/3 projects dealing with the Health Thematic </vt:lpstr>
      <vt:lpstr>PowerPoint Presentation</vt:lpstr>
      <vt:lpstr>Interesting Good Practices : Public Procurement </vt:lpstr>
      <vt:lpstr>Interesting Good Practices : Big data-security</vt:lpstr>
      <vt:lpstr>Interesting Good Practices : Regional Telemedicine services</vt:lpstr>
      <vt:lpstr>Interesting Good Practices : Platforms and Observatories</vt:lpstr>
      <vt:lpstr>Interesting Good Practices : ageing and E Health</vt:lpstr>
      <vt:lpstr>Selected Policy Changes secured as a result of Action Plan implementation</vt:lpstr>
      <vt:lpstr>Conclusions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Raluca Toma</dc:creator>
  <cp:lastModifiedBy>Marc PATTINSON</cp:lastModifiedBy>
  <cp:revision>463</cp:revision>
  <cp:lastPrinted>2021-02-25T08:18:43Z</cp:lastPrinted>
  <dcterms:created xsi:type="dcterms:W3CDTF">2015-05-28T10:02:20Z</dcterms:created>
  <dcterms:modified xsi:type="dcterms:W3CDTF">2021-06-15T05:31:49Z</dcterms:modified>
</cp:coreProperties>
</file>