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48" r:id="rId1"/>
    <p:sldMasterId id="2147483842" r:id="rId2"/>
  </p:sldMasterIdLst>
  <p:notesMasterIdLst>
    <p:notesMasterId r:id="rId12"/>
  </p:notesMasterIdLst>
  <p:handoutMasterIdLst>
    <p:handoutMasterId r:id="rId13"/>
  </p:handoutMasterIdLst>
  <p:sldIdLst>
    <p:sldId id="352" r:id="rId3"/>
    <p:sldId id="340" r:id="rId4"/>
    <p:sldId id="357" r:id="rId5"/>
    <p:sldId id="355" r:id="rId6"/>
    <p:sldId id="344" r:id="rId7"/>
    <p:sldId id="356" r:id="rId8"/>
    <p:sldId id="358" r:id="rId9"/>
    <p:sldId id="359" r:id="rId10"/>
    <p:sldId id="354" r:id="rId11"/>
  </p:sldIdLst>
  <p:sldSz cx="24384000" cy="13716000"/>
  <p:notesSz cx="6858000" cy="9144000"/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A"/>
    <a:srgbClr val="313281"/>
    <a:srgbClr val="7B12A8"/>
    <a:srgbClr val="32266E"/>
    <a:srgbClr val="38266E"/>
    <a:srgbClr val="1523AB"/>
    <a:srgbClr val="D8F0FE"/>
    <a:srgbClr val="C9DEEA"/>
    <a:srgbClr val="089BDB"/>
    <a:srgbClr val="F7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9664" autoAdjust="0"/>
  </p:normalViewPr>
  <p:slideViewPr>
    <p:cSldViewPr showGuides="1">
      <p:cViewPr varScale="1">
        <p:scale>
          <a:sx n="42" d="100"/>
          <a:sy n="42" d="100"/>
        </p:scale>
        <p:origin x="446" y="4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42DF6680-5C3E-D44D-B5F7-CD83A7367BB1}" type="datetimeFigureOut">
              <a:rPr lang="en-US" altLang="x-none"/>
              <a:pPr/>
              <a:t>6/14/2021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5AE6BB5D-973D-1449-80C8-3885C2A1F8AC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344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5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7532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- pink bg"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- green bg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1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pink bg"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>
            <a:extLst>
              <a:ext uri="{FF2B5EF4-FFF2-40B4-BE49-F238E27FC236}">
                <a16:creationId xmlns:a16="http://schemas.microsoft.com/office/drawing/2014/main" id="{71CC9651-5DB9-D64E-96CF-4E70B3463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0" y="2177480"/>
            <a:ext cx="10024052" cy="2448271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5B17CA1-929B-D94D-9BB4-E6C751BD8695}"/>
              </a:ext>
            </a:extLst>
          </p:cNvPr>
          <p:cNvSpPr/>
          <p:nvPr userDrawn="1"/>
        </p:nvSpPr>
        <p:spPr>
          <a:xfrm>
            <a:off x="4919193" y="4327249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bg2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29004DD0-4427-984E-8247-A3D2A6258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8"/>
            <a:ext cx="16129000" cy="54562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tx1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3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green bg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>
            <a:extLst>
              <a:ext uri="{FF2B5EF4-FFF2-40B4-BE49-F238E27FC236}">
                <a16:creationId xmlns:a16="http://schemas.microsoft.com/office/drawing/2014/main" id="{C6F47675-B22C-C94A-AE38-44E3DCE5B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0" y="2177480"/>
            <a:ext cx="10024053" cy="2448271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68AF53E-B7BB-144D-96BE-DCE109434586}"/>
              </a:ext>
            </a:extLst>
          </p:cNvPr>
          <p:cNvSpPr/>
          <p:nvPr userDrawn="1"/>
        </p:nvSpPr>
        <p:spPr>
          <a:xfrm>
            <a:off x="4919193" y="4327249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tx1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140CD319-4210-3146-A18F-9BC9820F6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8"/>
            <a:ext cx="16129000" cy="54562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tx1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1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13801B37-50AE-924A-AC3B-9175F42531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62808" y="1313384"/>
            <a:ext cx="139695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8800" dirty="0">
                <a:solidFill>
                  <a:schemeClr val="bg2"/>
                </a:solidFill>
                <a:latin typeface="LetoSans Thin" panose="02000203000000000000" pitchFamily="2" charset="0"/>
                <a:ea typeface="Roboto Light" charset="0"/>
                <a:cs typeface="Roboto Light" charset="0"/>
                <a:sym typeface="Poppins Medium" charset="0"/>
              </a:rPr>
              <a:t>CHERRIES Partners</a:t>
            </a:r>
            <a:endParaRPr lang="x-none" altLang="x-none" sz="8800" dirty="0">
              <a:solidFill>
                <a:schemeClr val="bg2"/>
              </a:solidFill>
              <a:latin typeface="LetoSans Thin" panose="02000203000000000000" pitchFamily="2" charset="0"/>
              <a:ea typeface="Roboto" charset="0"/>
              <a:cs typeface="Roboto" charset="0"/>
              <a:sym typeface="Poppins Medium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534816" y="3113584"/>
            <a:ext cx="1980220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685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9247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5">
            <a:extLst>
              <a:ext uri="{FF2B5EF4-FFF2-40B4-BE49-F238E27FC236}">
                <a16:creationId xmlns:a16="http://schemas.microsoft.com/office/drawing/2014/main" id="{48532D3E-ED1B-FE4D-8D8E-4967F6384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0" y="2177481"/>
            <a:ext cx="10024052" cy="244827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E013572-718D-4046-98B9-65EA747536E3}"/>
              </a:ext>
            </a:extLst>
          </p:cNvPr>
          <p:cNvSpPr/>
          <p:nvPr userDrawn="1"/>
        </p:nvSpPr>
        <p:spPr>
          <a:xfrm>
            <a:off x="4919194" y="4327251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bg1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68210526-6D7E-CA40-B70C-642C45580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9"/>
            <a:ext cx="16129000" cy="54562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058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7D46283A-7577-3F46-8A58-BA4765E9E2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1" y="1342800"/>
            <a:ext cx="21263170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/>
              <a:t>slide with text on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column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94FDD348-C733-274E-B114-14274F3DD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1601" y="5273230"/>
            <a:ext cx="16110742" cy="6697340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5967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7D46283A-7577-3F46-8A58-BA4765E9E2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1" y="1342800"/>
            <a:ext cx="21263170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/>
              <a:t>slide with text on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94FDD348-C733-274E-B114-14274F3DD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1601" y="5273230"/>
            <a:ext cx="9835382" cy="6091388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in the first </a:t>
            </a:r>
            <a:r>
              <a:rPr lang="it-IT" dirty="0" err="1"/>
              <a:t>column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71C40CD6-278E-3043-8814-1CCC35277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09749" y="5273230"/>
            <a:ext cx="9835382" cy="6091388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in the </a:t>
            </a:r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column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73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192002" y="-15135"/>
            <a:ext cx="12192000" cy="1376091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1FDB891-C2F0-8A4F-84A9-8C226A845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98F515DA-D1B2-5440-B4C5-97B412A109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707" y="5273230"/>
            <a:ext cx="9092058" cy="6697340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sp>
        <p:nvSpPr>
          <p:cNvPr id="23" name="Segnaposto testo 5">
            <a:extLst>
              <a:ext uri="{FF2B5EF4-FFF2-40B4-BE49-F238E27FC236}">
                <a16:creationId xmlns:a16="http://schemas.microsoft.com/office/drawing/2014/main" id="{9F7F3287-775E-FA4F-84AA-7931DDD0C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1" y="1342800"/>
            <a:ext cx="909205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br>
              <a:rPr lang="it-IT" dirty="0"/>
            </a:br>
            <a:r>
              <a:rPr lang="it-IT" dirty="0"/>
              <a:t>text and photo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C3301E-E461-9341-A65F-534CE32AC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5">
            <a:extLst>
              <a:ext uri="{FF2B5EF4-FFF2-40B4-BE49-F238E27FC236}">
                <a16:creationId xmlns:a16="http://schemas.microsoft.com/office/drawing/2014/main" id="{48532D3E-ED1B-FE4D-8D8E-4967F6384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0" y="2177480"/>
            <a:ext cx="10024052" cy="244827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E013572-718D-4046-98B9-65EA747536E3}"/>
              </a:ext>
            </a:extLst>
          </p:cNvPr>
          <p:cNvSpPr/>
          <p:nvPr userDrawn="1"/>
        </p:nvSpPr>
        <p:spPr>
          <a:xfrm>
            <a:off x="4919193" y="4327249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bg1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68210526-6D7E-CA40-B70C-642C45580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8"/>
            <a:ext cx="16129000" cy="54562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-15135"/>
            <a:ext cx="12192000" cy="1376091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pic>
        <p:nvPicPr>
          <p:cNvPr id="11" name="Graphic 8">
            <a:extLst>
              <a:ext uri="{FF2B5EF4-FFF2-40B4-BE49-F238E27FC236}">
                <a16:creationId xmlns:a16="http://schemas.microsoft.com/office/drawing/2014/main" id="{B8C72CE1-647A-9B4C-B85A-59A52EB05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7495063A-D124-C141-96DB-DD60E3D85C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79321" y="5273230"/>
            <a:ext cx="9092058" cy="6697340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C8A8EB7C-A19E-2A4D-8E80-183C97AAC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5217" y="1342800"/>
            <a:ext cx="909205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br>
              <a:rPr lang="it-IT" dirty="0"/>
            </a:br>
            <a:r>
              <a:rPr lang="it-IT" dirty="0"/>
              <a:t>text and photo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A99A2CA-844C-E543-A0DB-7F1994CD6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9961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D9A7109-C08A-9C41-9930-54D445150F56}"/>
              </a:ext>
            </a:extLst>
          </p:cNvPr>
          <p:cNvSpPr/>
          <p:nvPr userDrawn="1"/>
        </p:nvSpPr>
        <p:spPr bwMode="auto">
          <a:xfrm>
            <a:off x="0" y="6665641"/>
            <a:ext cx="7439472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E96A949-2B83-5D45-A410-A0A36DD82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04" y="1342800"/>
            <a:ext cx="635910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sidebar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35AA4A62-0642-0B4E-9547-9B36C5210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704" y="5039460"/>
            <a:ext cx="6359108" cy="7354592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Click to edit text. Lorem ipsum dolor sit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occaecat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cupidatat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proident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sunt in</a:t>
            </a:r>
          </a:p>
        </p:txBody>
      </p:sp>
    </p:spTree>
    <p:extLst>
      <p:ext uri="{BB962C8B-B14F-4D97-AF65-F5344CB8AC3E}">
        <p14:creationId xmlns:p14="http://schemas.microsoft.com/office/powerpoint/2010/main" val="33505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D9A7109-C08A-9C41-9930-54D445150F56}"/>
              </a:ext>
            </a:extLst>
          </p:cNvPr>
          <p:cNvSpPr/>
          <p:nvPr userDrawn="1"/>
        </p:nvSpPr>
        <p:spPr bwMode="auto">
          <a:xfrm>
            <a:off x="16944528" y="6665641"/>
            <a:ext cx="7439472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E96A949-2B83-5D45-A410-A0A36DD82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71232" y="1342800"/>
            <a:ext cx="635910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titale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right </a:t>
            </a:r>
            <a:r>
              <a:rPr lang="it-IT" dirty="0" err="1"/>
              <a:t>sidebar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35AA4A62-0642-0B4E-9547-9B36C5210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71232" y="5039460"/>
            <a:ext cx="6359108" cy="7354592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Click to edit text. Lorem ipsum dolor sit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occaecat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cupidatat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proident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sunt 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3" y="-699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7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75C94EA6-AEF1-EF44-9609-6CCA37BD58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753200" y="9163927"/>
            <a:ext cx="20880000" cy="7033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B095C66-524B-B044-92B2-0358CAF39E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752000" y="1673424"/>
            <a:ext cx="2088000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2770C5-FE9D-E24D-B205-213417AF2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000" y="2609851"/>
            <a:ext cx="19080000" cy="58323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66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“Click to edit this quote. Lorem ipsum sit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hjkhg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dolor mala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sed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caro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” 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11A5182-9639-C64B-830A-B0D37FFE4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9933" y="9953626"/>
            <a:ext cx="7704138" cy="57626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Verylong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F7720A10-72A7-5E47-9486-DF87C1DF1D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933" y="10670564"/>
            <a:ext cx="7704138" cy="43610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CEO OF COMPANY</a:t>
            </a:r>
          </a:p>
        </p:txBody>
      </p:sp>
    </p:spTree>
    <p:extLst>
      <p:ext uri="{BB962C8B-B14F-4D97-AF65-F5344CB8AC3E}">
        <p14:creationId xmlns:p14="http://schemas.microsoft.com/office/powerpoint/2010/main" val="3417587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- pink bg"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18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- green bg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14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pink bg"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>
            <a:extLst>
              <a:ext uri="{FF2B5EF4-FFF2-40B4-BE49-F238E27FC236}">
                <a16:creationId xmlns:a16="http://schemas.microsoft.com/office/drawing/2014/main" id="{71CC9651-5DB9-D64E-96CF-4E70B3463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0" y="2177480"/>
            <a:ext cx="10024052" cy="2448272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5B17CA1-929B-D94D-9BB4-E6C751BD8695}"/>
              </a:ext>
            </a:extLst>
          </p:cNvPr>
          <p:cNvSpPr/>
          <p:nvPr userDrawn="1"/>
        </p:nvSpPr>
        <p:spPr>
          <a:xfrm>
            <a:off x="4919194" y="4327251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bg2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29004DD0-4427-984E-8247-A3D2A6258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9"/>
            <a:ext cx="16129000" cy="54562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tx1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617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green bg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>
            <a:extLst>
              <a:ext uri="{FF2B5EF4-FFF2-40B4-BE49-F238E27FC236}">
                <a16:creationId xmlns:a16="http://schemas.microsoft.com/office/drawing/2014/main" id="{C6F47675-B22C-C94A-AE38-44E3DCE5B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10881" y="2177480"/>
            <a:ext cx="10024054" cy="2448272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68AF53E-B7BB-144D-96BE-DCE109434586}"/>
              </a:ext>
            </a:extLst>
          </p:cNvPr>
          <p:cNvSpPr/>
          <p:nvPr userDrawn="1"/>
        </p:nvSpPr>
        <p:spPr>
          <a:xfrm>
            <a:off x="4919194" y="4327251"/>
            <a:ext cx="1404156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–</a:t>
            </a:r>
            <a:endParaRPr lang="en-US" sz="8800" dirty="0">
              <a:solidFill>
                <a:schemeClr val="tx1"/>
              </a:solidFill>
              <a:latin typeface="LetoSans Thin" panose="02000203000000000000" pitchFamily="2" charset="0"/>
              <a:ea typeface="Roboto Light" charset="0"/>
              <a:cs typeface="Roboto Light" charset="0"/>
            </a:endParaRP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140CD319-4210-3146-A18F-9BC9820F6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992" y="5722939"/>
            <a:ext cx="16129000" cy="54562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chemeClr val="tx1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Presentation Title</a:t>
            </a:r>
            <a:br>
              <a:rPr lang="it-IT" dirty="0"/>
            </a:br>
            <a:r>
              <a:rPr lang="it-IT" dirty="0"/>
              <a:t>click to </a:t>
            </a:r>
            <a:r>
              <a:rPr lang="it-IT" dirty="0" err="1"/>
              <a:t>edit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18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9" y="12402617"/>
            <a:ext cx="3825922" cy="93444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13801B37-50AE-924A-AC3B-9175F42531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62808" y="1313384"/>
            <a:ext cx="139695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8800" dirty="0">
                <a:solidFill>
                  <a:schemeClr val="bg2"/>
                </a:solidFill>
                <a:latin typeface="LetoSans Thin" panose="02000203000000000000" pitchFamily="2" charset="0"/>
                <a:ea typeface="Roboto Light" charset="0"/>
                <a:cs typeface="Roboto Light" charset="0"/>
                <a:sym typeface="Poppins Medium" charset="0"/>
              </a:rPr>
              <a:t>CHERRIES Partners</a:t>
            </a:r>
            <a:endParaRPr lang="x-none" altLang="x-none" sz="8800" dirty="0">
              <a:solidFill>
                <a:schemeClr val="bg2"/>
              </a:solidFill>
              <a:latin typeface="LetoSans Thin" panose="02000203000000000000" pitchFamily="2" charset="0"/>
              <a:ea typeface="Roboto" charset="0"/>
              <a:cs typeface="Roboto" charset="0"/>
              <a:sym typeface="Poppins Medium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534816" y="3113584"/>
            <a:ext cx="1980220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942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7D46283A-7577-3F46-8A58-BA4765E9E2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0" y="1342800"/>
            <a:ext cx="21263170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/>
              <a:t>slide with text on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column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94FDD348-C733-274E-B114-14274F3DD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1600" y="5273229"/>
            <a:ext cx="16110742" cy="6697339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387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7D46283A-7577-3F46-8A58-BA4765E9E2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0" y="1342800"/>
            <a:ext cx="21263170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/>
              <a:t>slide with text on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94FDD348-C733-274E-B114-14274F3DD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1599" y="5273230"/>
            <a:ext cx="9835381" cy="6091388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in the first </a:t>
            </a:r>
            <a:r>
              <a:rPr lang="it-IT" dirty="0" err="1"/>
              <a:t>column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71C40CD6-278E-3043-8814-1CCC35277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09747" y="5273230"/>
            <a:ext cx="9835381" cy="6091388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in the </a:t>
            </a:r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column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2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192001" y="-15135"/>
            <a:ext cx="12192000" cy="1376091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1FDB891-C2F0-8A4F-84A9-8C226A845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98F515DA-D1B2-5440-B4C5-97B412A109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705" y="5273229"/>
            <a:ext cx="9092058" cy="6697339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sp>
        <p:nvSpPr>
          <p:cNvPr id="23" name="Segnaposto testo 5">
            <a:extLst>
              <a:ext uri="{FF2B5EF4-FFF2-40B4-BE49-F238E27FC236}">
                <a16:creationId xmlns:a16="http://schemas.microsoft.com/office/drawing/2014/main" id="{9F7F3287-775E-FA4F-84AA-7931DDD0C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600" y="1342800"/>
            <a:ext cx="909205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br>
              <a:rPr lang="it-IT" dirty="0"/>
            </a:br>
            <a:r>
              <a:rPr lang="it-IT" dirty="0"/>
              <a:t>text and photo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C3301E-E461-9341-A65F-534CE32AC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-15135"/>
            <a:ext cx="12192000" cy="1376091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pic>
        <p:nvPicPr>
          <p:cNvPr id="11" name="Graphic 8">
            <a:extLst>
              <a:ext uri="{FF2B5EF4-FFF2-40B4-BE49-F238E27FC236}">
                <a16:creationId xmlns:a16="http://schemas.microsoft.com/office/drawing/2014/main" id="{B8C72CE1-647A-9B4C-B85A-59A52EB05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7495063A-D124-C141-96DB-DD60E3D85C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79320" y="5273229"/>
            <a:ext cx="9092058" cy="6697339"/>
          </a:xfrm>
          <a:prstGeom prst="rect">
            <a:avLst/>
          </a:prstGeom>
        </p:spPr>
        <p:txBody>
          <a:bodyPr/>
          <a:lstStyle>
            <a:lvl1pPr marL="0" marR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marL="0" marR="0" lvl="0" indent="0" algn="l" defTabSz="8255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textbox</a:t>
            </a:r>
            <a:r>
              <a:rPr lang="it-IT" dirty="0"/>
              <a:t>.</a:t>
            </a:r>
            <a:br>
              <a:rPr lang="it-IT" dirty="0"/>
            </a:b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Lorem ipsum dolor sit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cillum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eu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fugiat</a:t>
            </a:r>
            <a:r>
              <a:rPr lang="en-US" sz="3200" dirty="0">
                <a:solidFill>
                  <a:schemeClr val="bg2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</a:t>
            </a:r>
            <a:r>
              <a:rPr lang="it-IT" dirty="0"/>
              <a:t> 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C8A8EB7C-A19E-2A4D-8E80-183C97AAC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5215" y="1342800"/>
            <a:ext cx="9092058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8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br>
              <a:rPr lang="it-IT" dirty="0"/>
            </a:br>
            <a:r>
              <a:rPr lang="it-IT" dirty="0"/>
              <a:t>text and photo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A99A2CA-844C-E543-A0DB-7F1994CD6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8528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D9A7109-C08A-9C41-9930-54D445150F56}"/>
              </a:ext>
            </a:extLst>
          </p:cNvPr>
          <p:cNvSpPr/>
          <p:nvPr userDrawn="1"/>
        </p:nvSpPr>
        <p:spPr bwMode="auto">
          <a:xfrm>
            <a:off x="0" y="0"/>
            <a:ext cx="7439472" cy="137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E96A949-2B83-5D45-A410-A0A36DD82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04" y="1342800"/>
            <a:ext cx="6359107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sidebar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35AA4A62-0642-0B4E-9547-9B36C5210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704" y="5039459"/>
            <a:ext cx="6359107" cy="7354591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Click to edit text. Lorem ipsum dolor sit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occaecat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cupidatat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proident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sunt in</a:t>
            </a:r>
          </a:p>
        </p:txBody>
      </p:sp>
    </p:spTree>
    <p:extLst>
      <p:ext uri="{BB962C8B-B14F-4D97-AF65-F5344CB8AC3E}">
        <p14:creationId xmlns:p14="http://schemas.microsoft.com/office/powerpoint/2010/main" val="250394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D9A7109-C08A-9C41-9930-54D445150F56}"/>
              </a:ext>
            </a:extLst>
          </p:cNvPr>
          <p:cNvSpPr/>
          <p:nvPr userDrawn="1"/>
        </p:nvSpPr>
        <p:spPr bwMode="auto">
          <a:xfrm>
            <a:off x="16944528" y="0"/>
            <a:ext cx="7439472" cy="137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E96A949-2B83-5D45-A410-A0A36DD82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71232" y="1342800"/>
            <a:ext cx="6359107" cy="28771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</a:t>
            </a:r>
            <a:r>
              <a:rPr lang="it-IT" dirty="0" err="1"/>
              <a:t>titale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right </a:t>
            </a:r>
            <a:r>
              <a:rPr lang="it-IT" dirty="0" err="1"/>
              <a:t>sidebar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35AA4A62-0642-0B4E-9547-9B36C5210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71232" y="5039459"/>
            <a:ext cx="6359107" cy="7354591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2400" b="0" i="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Click to edit text. Lorem ipsum dolor sit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consectetur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et dolore magna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Ut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enim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ad minim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veniam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quis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nostrud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exercitation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ullamco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laboris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nisi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ut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aliquip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ex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ea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commodo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consequat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. Duis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aute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irue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dolor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reprehenderit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in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voluptate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velit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esse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occaecat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cupidatat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non </a:t>
            </a:r>
            <a:r>
              <a:rPr lang="en-US" sz="2400" dirty="0" err="1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proident</a:t>
            </a:r>
            <a:r>
              <a:rPr lang="en-US" sz="2400" dirty="0">
                <a:solidFill>
                  <a:schemeClr val="accent3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, sunt 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96B79F-5A48-074C-8F78-810AFE286CB1}"/>
              </a:ext>
            </a:extLst>
          </p:cNvPr>
          <p:cNvSpPr txBox="1"/>
          <p:nvPr userDrawn="1"/>
        </p:nvSpPr>
        <p:spPr>
          <a:xfrm>
            <a:off x="3585882" y="-6992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95C9E6-98F9-544E-A795-4B3EEDE1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88" y="12402616"/>
            <a:ext cx="3825922" cy="93444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9433302-EF87-7647-9871-9C46CD14B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748875" y="12784112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75C94EA6-AEF1-EF44-9609-6CCA37BD58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753200" y="9163926"/>
            <a:ext cx="20880000" cy="7033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B095C66-524B-B044-92B2-0358CAF39E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752000" y="1673424"/>
            <a:ext cx="20880000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2225" cap="flat" cmpd="sng" algn="ctr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42770C5-FE9D-E24D-B205-213417AF2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000" y="2609850"/>
            <a:ext cx="19080000" cy="58323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6600" b="0" i="0">
                <a:solidFill>
                  <a:schemeClr val="bg2"/>
                </a:solidFill>
                <a:latin typeface="LetoSans Thin" panose="02000203000000000000" pitchFamily="2" charset="0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“Click to edit this quote. Lorem ipsum sit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amet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,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hjkhg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adipiscing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elit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, sed do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eiusmod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dolor mala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tempor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sed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incididunt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 </a:t>
            </a:r>
            <a:r>
              <a:rPr lang="en-US" sz="6600" dirty="0" err="1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caro</a:t>
            </a:r>
            <a:r>
              <a:rPr lang="en-US" sz="6600" dirty="0">
                <a:solidFill>
                  <a:schemeClr val="bg2"/>
                </a:solidFill>
                <a:latin typeface="LetoSans Thin" panose="02000203000000000000" pitchFamily="2" charset="0"/>
                <a:ea typeface="Roboto" charset="0"/>
                <a:cs typeface="Roboto" charset="0"/>
              </a:rPr>
              <a:t>” 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11A5182-9639-C64B-830A-B0D37FFE4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9932" y="9953625"/>
            <a:ext cx="7704137" cy="5762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Verylong</a:t>
            </a:r>
            <a:r>
              <a:rPr lang="it-IT" dirty="0"/>
              <a:t>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F7720A10-72A7-5E47-9486-DF87C1DF1D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932" y="10670564"/>
            <a:ext cx="7704137" cy="436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latin typeface="LetoSans" panose="02000503000000000000" pitchFamily="2" charset="0"/>
              </a:defRPr>
            </a:lvl1pPr>
          </a:lstStyle>
          <a:p>
            <a:pPr lvl="0"/>
            <a:r>
              <a:rPr lang="it-IT" dirty="0"/>
              <a:t>CEO OF COMPANY</a:t>
            </a:r>
          </a:p>
        </p:txBody>
      </p:sp>
    </p:spTree>
    <p:extLst>
      <p:ext uri="{BB962C8B-B14F-4D97-AF65-F5344CB8AC3E}">
        <p14:creationId xmlns:p14="http://schemas.microsoft.com/office/powerpoint/2010/main" val="14756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24" r:id="rId2"/>
    <p:sldLayoutId id="2147483832" r:id="rId3"/>
    <p:sldLayoutId id="2147483839" r:id="rId4"/>
    <p:sldLayoutId id="2147483825" r:id="rId5"/>
    <p:sldLayoutId id="2147483833" r:id="rId6"/>
    <p:sldLayoutId id="2147483837" r:id="rId7"/>
    <p:sldLayoutId id="2147483838" r:id="rId8"/>
    <p:sldLayoutId id="2147483840" r:id="rId9"/>
    <p:sldLayoutId id="2147483829" r:id="rId10"/>
    <p:sldLayoutId id="2147483831" r:id="rId11"/>
    <p:sldLayoutId id="2147483835" r:id="rId12"/>
    <p:sldLayoutId id="2147483834" r:id="rId13"/>
    <p:sldLayoutId id="2147483841" r:id="rId1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8800" b="0" i="0" kern="1200">
          <a:solidFill>
            <a:schemeClr val="bg2"/>
          </a:solidFill>
          <a:latin typeface="LetoSans Thin" panose="02000203000000000000" pitchFamily="2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7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‹Nr.›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47981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8800" b="0" i="0" kern="1200">
          <a:solidFill>
            <a:schemeClr val="bg2"/>
          </a:solidFill>
          <a:latin typeface="LetoSans Thin" panose="02000203000000000000" pitchFamily="2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_PhilippStefan" TargetMode="External"/><Relationship Id="rId2" Type="http://schemas.openxmlformats.org/officeDocument/2006/relationships/hyperlink" Target="mailto:philipp@zsi.a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191-008-0127-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ciencedirect.com/science/article/abs/pii/S004873331730095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bn.us10.list-manage.com/subscribe/post?u=c379702df2170982c27fad7f7&amp;id=67e1ff0589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linkedin.com/company/cherries-e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CHERRIES_eu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hyperlink" Target="mailto:Philipp@zsi.at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2C120E-FBA7-4506-B423-AD8D60030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992" y="6641976"/>
            <a:ext cx="16129000" cy="4537199"/>
          </a:xfrm>
        </p:spPr>
        <p:txBody>
          <a:bodyPr/>
          <a:lstStyle/>
          <a:p>
            <a:r>
              <a:rPr lang="en-GB" b="1" dirty="0"/>
              <a:t>RRI in regional healthcare: The CHERRIES approach</a:t>
            </a:r>
          </a:p>
          <a:p>
            <a:pPr>
              <a:spcBef>
                <a:spcPts val="2400"/>
              </a:spcBef>
            </a:pPr>
            <a:r>
              <a:rPr lang="en-GB" sz="4400" b="1" dirty="0"/>
              <a:t>Stefan Philipp | ZSI - Centre for Social Innovation</a:t>
            </a:r>
          </a:p>
          <a:p>
            <a:r>
              <a:rPr lang="en-GB" sz="4400" b="1" dirty="0">
                <a:hlinkClick r:id="rId2"/>
              </a:rPr>
              <a:t>philipp@zsi.at</a:t>
            </a:r>
            <a:r>
              <a:rPr lang="en-GB" sz="4400" b="1" dirty="0"/>
              <a:t> | </a:t>
            </a:r>
            <a:r>
              <a:rPr lang="en-GB" sz="4400" b="1" dirty="0">
                <a:hlinkClick r:id="rId3"/>
              </a:rPr>
              <a:t>@_PhilippStefan</a:t>
            </a:r>
            <a:endParaRPr lang="en-GB" sz="4400" b="1" dirty="0"/>
          </a:p>
          <a:p>
            <a:endParaRPr lang="en-GB" dirty="0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9E348981-C9EF-40D7-91B6-1CB017D2F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96" y="12402616"/>
            <a:ext cx="1592338" cy="1073487"/>
          </a:xfrm>
          <a:prstGeom prst="rect">
            <a:avLst/>
          </a:prstGeom>
        </p:spPr>
      </p:pic>
      <p:sp>
        <p:nvSpPr>
          <p:cNvPr id="4" name="Rectangle 24">
            <a:extLst>
              <a:ext uri="{FF2B5EF4-FFF2-40B4-BE49-F238E27FC236}">
                <a16:creationId xmlns:a16="http://schemas.microsoft.com/office/drawing/2014/main" id="{449E985C-DB20-42FE-ACF9-13D394D7DC08}"/>
              </a:ext>
            </a:extLst>
          </p:cNvPr>
          <p:cNvSpPr/>
          <p:nvPr/>
        </p:nvSpPr>
        <p:spPr>
          <a:xfrm>
            <a:off x="2326904" y="12585416"/>
            <a:ext cx="1973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7FBFB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rgbClr val="F7FBFB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programme</a:t>
            </a:r>
            <a:r>
              <a:rPr lang="en-US" dirty="0">
                <a:solidFill>
                  <a:srgbClr val="F7FBFB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 under grant agreement nº 872873. </a:t>
            </a:r>
          </a:p>
          <a:p>
            <a:pPr algn="just">
              <a:defRPr/>
            </a:pPr>
            <a:r>
              <a:rPr lang="en-US" dirty="0">
                <a:solidFill>
                  <a:srgbClr val="F7FBFB"/>
                </a:solidFill>
                <a:latin typeface="LetoSans" panose="02000503000000000000" pitchFamily="2" charset="0"/>
                <a:ea typeface="Roboto" charset="0"/>
                <a:cs typeface="Roboto" charset="0"/>
              </a:rPr>
              <a:t>This document reflects only the author’s view and the Commission is not responsible for any use that may be made of the information it contains.</a:t>
            </a:r>
          </a:p>
        </p:txBody>
      </p:sp>
    </p:spTree>
    <p:extLst>
      <p:ext uri="{BB962C8B-B14F-4D97-AF65-F5344CB8AC3E}">
        <p14:creationId xmlns:p14="http://schemas.microsoft.com/office/powerpoint/2010/main" val="27230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2DE7AD-B165-C44B-ACD1-2DA6D1B4A71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12374" b="12374"/>
          <a:stretch>
            <a:fillRect/>
          </a:stretch>
        </p:blipFill>
        <p:spPr/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95B171-AC55-404F-A000-C0338CD7A1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5705" y="2897561"/>
            <a:ext cx="9092058" cy="90730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Pressures</a:t>
            </a:r>
            <a:r>
              <a:rPr lang="en-GB" dirty="0"/>
              <a:t> on healthcare systems due to ageing populations, chronic diseases, comorbidities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Pressure to reduce costs while improving quality. Thus </a:t>
            </a:r>
            <a:r>
              <a:rPr lang="en-GB" dirty="0">
                <a:solidFill>
                  <a:srgbClr val="FF0000"/>
                </a:solidFill>
              </a:rPr>
              <a:t>innovation is a critical factor </a:t>
            </a:r>
            <a:r>
              <a:rPr lang="en-GB" dirty="0"/>
              <a:t>for organisations within the healthcare system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Healthcare innovations rarely achieve </a:t>
            </a:r>
            <a:r>
              <a:rPr lang="en-GB" dirty="0">
                <a:solidFill>
                  <a:srgbClr val="FF0000"/>
                </a:solidFill>
              </a:rPr>
              <a:t>widespread uptake </a:t>
            </a:r>
            <a:r>
              <a:rPr lang="en-GB" dirty="0"/>
              <a:t>even when there is robust evidence of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Need-orientation, co-creation and RRI approaches could </a:t>
            </a:r>
            <a:r>
              <a:rPr lang="en-GB" dirty="0">
                <a:solidFill>
                  <a:srgbClr val="FF0000"/>
                </a:solidFill>
              </a:rPr>
              <a:t>mitigate these issues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6A13FF-BA78-9642-A574-56F86337A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1600" y="1342800"/>
            <a:ext cx="9722288" cy="1554760"/>
          </a:xfrm>
        </p:spPr>
        <p:txBody>
          <a:bodyPr/>
          <a:lstStyle/>
          <a:p>
            <a:r>
              <a:rPr lang="it-IT" dirty="0" err="1"/>
              <a:t>Context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85BF4F9-E23A-9E40-B8CF-8EC506E43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2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0105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ABE04E-16F5-4C91-8EA5-E083A99D6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Healthcare innovation systems</a:t>
            </a:r>
            <a:endParaRPr lang="it-IT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AD3E5B-DB93-4E20-B466-A6CF77E1E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28800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7C205F5-B05A-2C4F-8652-025C43E558A2}" type="slidenum">
              <a:rPr lang="x-none" altLang="x-none" sz="3600">
                <a:solidFill>
                  <a:srgbClr val="7EA1A3"/>
                </a:solidFill>
              </a:rPr>
              <a:pPr defTabSz="18288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x-none" altLang="x-none" sz="3600">
              <a:solidFill>
                <a:srgbClr val="7EA1A3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55C968-B36E-4C26-A344-5D0AFA6A12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" y="3414620"/>
            <a:ext cx="10119360" cy="89585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90D0E1-3AAD-48A8-94D4-933D1921A776}"/>
              </a:ext>
            </a:extLst>
          </p:cNvPr>
          <p:cNvSpPr txBox="1"/>
          <p:nvPr/>
        </p:nvSpPr>
        <p:spPr>
          <a:xfrm>
            <a:off x="8353310" y="12312683"/>
            <a:ext cx="1218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Consoli &amp; Mina, 2009</a:t>
            </a:r>
            <a:endParaRPr lang="en-GB" sz="2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9BE8D39-376A-4DB4-B9A2-251718664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95504" y="3041576"/>
            <a:ext cx="8893639" cy="95770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Aligning</a:t>
            </a:r>
            <a:r>
              <a:rPr lang="en-GB" dirty="0">
                <a:solidFill>
                  <a:schemeClr val="accent1"/>
                </a:solidFill>
              </a:rPr>
              <a:t> the societal expectations and innovation outcomes requires closer ties between the three spheres.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SGC requires the </a:t>
            </a:r>
            <a:r>
              <a:rPr lang="en-GB" dirty="0">
                <a:solidFill>
                  <a:srgbClr val="FF0000"/>
                </a:solidFill>
              </a:rPr>
              <a:t>transformation of a complex systems </a:t>
            </a:r>
            <a:r>
              <a:rPr lang="en-GB" dirty="0">
                <a:solidFill>
                  <a:schemeClr val="accent1"/>
                </a:solidFill>
              </a:rPr>
              <a:t>in a multi-level and multi-scalar setting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Silos</a:t>
            </a:r>
            <a:r>
              <a:rPr lang="en-GB" dirty="0"/>
              <a:t> within and between organisations inhibit the successful uptake of innovations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 all innovations are the same – many different processes are covered under “</a:t>
            </a:r>
            <a:r>
              <a:rPr lang="en-GB" dirty="0">
                <a:solidFill>
                  <a:srgbClr val="FF0000"/>
                </a:solidFill>
              </a:rPr>
              <a:t>healthcare innovation</a:t>
            </a:r>
            <a:r>
              <a:rPr lang="en-GB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51491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1E51DF-E4CF-40FD-ABA4-C93982326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4</a:t>
            </a:fld>
            <a:endParaRPr lang="x-none" alt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A2A153-1FD2-44C0-BE71-D2E136E19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dirty="0"/>
              <a:t>Spatial dimension of healthcare innovation?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8C2204-6FF2-476F-B0C2-B515D9FB9C39}"/>
              </a:ext>
            </a:extLst>
          </p:cNvPr>
          <p:cNvSpPr txBox="1"/>
          <p:nvPr/>
        </p:nvSpPr>
        <p:spPr>
          <a:xfrm>
            <a:off x="19868555" y="1239405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2"/>
              </a:rPr>
              <a:t>Binz and Truffer, 2017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44CD92-6931-446B-937B-8F3E8A989F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24" y="1468518"/>
            <a:ext cx="14617624" cy="1128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83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82DEFD-1AFD-43DA-8CAC-173B50280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CHERRIES model – the experiment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F647B4-FDFF-4ED9-8AF9-7E44380C3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95504" y="3041576"/>
            <a:ext cx="8893639" cy="95770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RRI experiments </a:t>
            </a:r>
            <a:r>
              <a:rPr lang="en-GB" dirty="0"/>
              <a:t>in healthcare sector based on open-innovation approaches tackling the sector‘s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Co-creation approaches </a:t>
            </a:r>
            <a:r>
              <a:rPr lang="en-GB" dirty="0"/>
              <a:t>for the development of new solutions with at least one pilot action per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sectoral R&amp;I systems </a:t>
            </a:r>
            <a:r>
              <a:rPr lang="en-GB" dirty="0"/>
              <a:t>are being analysed, the experiments are monitored and </a:t>
            </a:r>
            <a:r>
              <a:rPr lang="en-GB" dirty="0">
                <a:solidFill>
                  <a:srgbClr val="FF0000"/>
                </a:solidFill>
              </a:rPr>
              <a:t>evaluated</a:t>
            </a:r>
            <a:r>
              <a:rPr lang="en-GB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Recommendation for the design of a responsible and demand-oriented regional innovation </a:t>
            </a:r>
            <a:r>
              <a:rPr lang="en-GB" dirty="0">
                <a:solidFill>
                  <a:srgbClr val="FF0000"/>
                </a:solidFill>
              </a:rPr>
              <a:t>policy mix </a:t>
            </a:r>
            <a:br>
              <a:rPr lang="en-GB" dirty="0"/>
            </a:b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C90D8E-D48A-49DA-9693-9462D5514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5</a:t>
            </a:fld>
            <a:endParaRPr lang="x-none" altLang="x-non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5D1BD-CA15-473C-8E06-8502DCF53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/>
          <a:stretch/>
        </p:blipFill>
        <p:spPr bwMode="auto">
          <a:xfrm>
            <a:off x="0" y="2753544"/>
            <a:ext cx="12892385" cy="113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7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FA29FA-0754-4F3E-BFBD-0ABB819D6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Competitive selection of the solution provider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1AD308-B2EA-4664-9361-0BE3EDCCA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6</a:t>
            </a:fld>
            <a:endParaRPr lang="x-none" altLang="x-non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FC4F36-EB5F-4245-971B-F0596EF5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04" y="2833570"/>
            <a:ext cx="20214153" cy="9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FA29FA-0754-4F3E-BFBD-0ABB819D6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Competitive selection of the solution provider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1AD308-B2EA-4664-9361-0BE3EDCCA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7</a:t>
            </a:fld>
            <a:endParaRPr lang="x-none" altLang="x-non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6E0D69-45E2-4DA4-81A9-B4496A08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72" y="3083422"/>
            <a:ext cx="19443368" cy="9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004DFF-4CE0-4C4A-ABFC-66E6D572C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Get involved!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C6968D-94B2-49E9-A2BD-B2350EECB2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1600" y="4481737"/>
            <a:ext cx="16110742" cy="7488832"/>
          </a:xfrm>
        </p:spPr>
        <p:txBody>
          <a:bodyPr/>
          <a:lstStyle/>
          <a:p>
            <a:r>
              <a:rPr lang="en-GB" dirty="0"/>
              <a:t>The CHERRIES model is currently tested in three regions. </a:t>
            </a:r>
          </a:p>
          <a:p>
            <a:r>
              <a:rPr lang="en-GB" dirty="0"/>
              <a:t>Our goal is to </a:t>
            </a:r>
            <a:r>
              <a:rPr lang="en-GB" dirty="0">
                <a:solidFill>
                  <a:srgbClr val="FF0000"/>
                </a:solidFill>
              </a:rPr>
              <a:t>create a community </a:t>
            </a:r>
            <a:r>
              <a:rPr lang="en-GB" dirty="0"/>
              <a:t>of al least 3 more regions who will benefit from personalised support to implement the CHERRIES model and learnings in their own territories, leveraging their own territorial resources. 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Call for Mirror Regions </a:t>
            </a:r>
            <a:r>
              <a:rPr lang="en-GB" dirty="0"/>
              <a:t>is launched in fall! </a:t>
            </a:r>
          </a:p>
          <a:p>
            <a:endParaRPr lang="en-GB" dirty="0"/>
          </a:p>
          <a:p>
            <a:r>
              <a:rPr lang="en-GB" dirty="0"/>
              <a:t>Follow us for updates!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2A552-BCBE-4959-A886-BC7054123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8</a:t>
            </a:fld>
            <a:endParaRPr lang="x-none" altLang="x-non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D4C952B-1CE3-4A1C-9B10-65BC7B95A36E}"/>
              </a:ext>
            </a:extLst>
          </p:cNvPr>
          <p:cNvGrpSpPr/>
          <p:nvPr/>
        </p:nvGrpSpPr>
        <p:grpSpPr>
          <a:xfrm>
            <a:off x="9023648" y="10458400"/>
            <a:ext cx="15121680" cy="2066810"/>
            <a:chOff x="10790094" y="9950950"/>
            <a:chExt cx="12384514" cy="16926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C3B05C8-EA97-4F6D-AF02-AF388A55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6045" y="10148860"/>
              <a:ext cx="1047948" cy="1047948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88F5F63-4EB9-479A-89CF-C52D75AC2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341" y="10148861"/>
              <a:ext cx="1047948" cy="104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19" descr="Newspaper with solid fill">
              <a:extLst>
                <a:ext uri="{FF2B5EF4-FFF2-40B4-BE49-F238E27FC236}">
                  <a16:creationId xmlns:a16="http://schemas.microsoft.com/office/drawing/2014/main" id="{3C341E67-B1EA-4747-A261-26AA91453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21957" y="9950950"/>
              <a:ext cx="1371546" cy="1371546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0772673-BF43-4E81-8839-2A920993BA9D}"/>
                </a:ext>
              </a:extLst>
            </p:cNvPr>
            <p:cNvSpPr txBox="1"/>
            <p:nvPr/>
          </p:nvSpPr>
          <p:spPr>
            <a:xfrm>
              <a:off x="10790094" y="11243538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hlinkClick r:id="rId6"/>
                </a:rPr>
                <a:t>@CHERRIES_eu</a:t>
              </a:r>
              <a:endParaRPr lang="en-GB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8E6E759-AAEB-4689-8A90-5572B439B3F3}"/>
                </a:ext>
              </a:extLst>
            </p:cNvPr>
            <p:cNvSpPr txBox="1"/>
            <p:nvPr/>
          </p:nvSpPr>
          <p:spPr>
            <a:xfrm>
              <a:off x="15640900" y="11233282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hlinkClick r:id="rId7"/>
                </a:rPr>
                <a:t>Cherries-</a:t>
              </a:r>
              <a:r>
                <a:rPr lang="de-AT" dirty="0" err="1">
                  <a:hlinkClick r:id="rId7"/>
                </a:rPr>
                <a:t>eu</a:t>
              </a:r>
              <a:endParaRPr lang="en-GB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600340A-89EB-4E1E-9CD5-4F579A56C7F6}"/>
                </a:ext>
              </a:extLst>
            </p:cNvPr>
            <p:cNvSpPr txBox="1"/>
            <p:nvPr/>
          </p:nvSpPr>
          <p:spPr>
            <a:xfrm>
              <a:off x="20438304" y="11241314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hlinkClick r:id="rId8"/>
                </a:rPr>
                <a:t>Newsletter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11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638443" cy="13947828"/>
          </a:xfrm>
          <a:prstGeom prst="rect">
            <a:avLst/>
          </a:prstGeom>
          <a:solidFill>
            <a:srgbClr val="FFFFF6"/>
          </a:solidFill>
        </p:spPr>
      </p:sp>
      <p:sp>
        <p:nvSpPr>
          <p:cNvPr id="3" name="TextBox 3"/>
          <p:cNvSpPr txBox="1"/>
          <p:nvPr/>
        </p:nvSpPr>
        <p:spPr>
          <a:xfrm>
            <a:off x="13920192" y="1968500"/>
            <a:ext cx="807177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b="1" spc="300" dirty="0">
                <a:solidFill>
                  <a:srgbClr val="FFFFF6"/>
                </a:solidFill>
                <a:latin typeface="Open Sans"/>
              </a:rPr>
              <a:t>Questions?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4815" y="8303586"/>
            <a:ext cx="10414187" cy="1115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33"/>
              </a:lnSpc>
            </a:pPr>
            <a:r>
              <a:rPr lang="en-US" sz="6667" b="1" spc="867" dirty="0">
                <a:solidFill>
                  <a:srgbClr val="2A304C"/>
                </a:solidFill>
                <a:latin typeface="Open Sans"/>
              </a:rPr>
              <a:t>STEFAN PHILIPP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816" y="9594304"/>
            <a:ext cx="9082820" cy="70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 dirty="0">
                <a:solidFill>
                  <a:srgbClr val="2A304C"/>
                </a:solidFill>
                <a:latin typeface="Open Sans"/>
                <a:hlinkClick r:id="rId2"/>
              </a:rPr>
              <a:t>philipp@zsi.at</a:t>
            </a:r>
            <a:r>
              <a:rPr lang="en-US" sz="4000" spc="40" dirty="0">
                <a:solidFill>
                  <a:srgbClr val="2A304C"/>
                </a:solidFill>
                <a:latin typeface="Open Sans"/>
              </a:rPr>
              <a:t>	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1E3BA8E-0A00-42AE-9292-71E10112C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5854" y="11989320"/>
            <a:ext cx="4191404" cy="102370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CF819BC-3061-443E-B29F-D90B90759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68" y="10422608"/>
            <a:ext cx="5810769" cy="31334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088E4C-ABA4-42C2-940F-FCE1F9820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237" y="2271805"/>
            <a:ext cx="5055286" cy="50552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herries">
      <a:dk1>
        <a:srgbClr val="005959"/>
      </a:dk1>
      <a:lt1>
        <a:srgbClr val="FFFFFF"/>
      </a:lt1>
      <a:dk2>
        <a:srgbClr val="ED1940"/>
      </a:dk2>
      <a:lt2>
        <a:srgbClr val="F1F2F1"/>
      </a:lt2>
      <a:accent1>
        <a:srgbClr val="0F383A"/>
      </a:accent1>
      <a:accent2>
        <a:srgbClr val="005959"/>
      </a:accent2>
      <a:accent3>
        <a:srgbClr val="376C70"/>
      </a:accent3>
      <a:accent4>
        <a:srgbClr val="598789"/>
      </a:accent4>
      <a:accent5>
        <a:srgbClr val="7EA1A3"/>
      </a:accent5>
      <a:accent6>
        <a:srgbClr val="A1BBBC"/>
      </a:accent6>
      <a:hlink>
        <a:srgbClr val="ED1940"/>
      </a:hlink>
      <a:folHlink>
        <a:srgbClr val="D6194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Cherries">
      <a:dk1>
        <a:srgbClr val="005959"/>
      </a:dk1>
      <a:lt1>
        <a:srgbClr val="FFFFFF"/>
      </a:lt1>
      <a:dk2>
        <a:srgbClr val="ED1940"/>
      </a:dk2>
      <a:lt2>
        <a:srgbClr val="F1F2F1"/>
      </a:lt2>
      <a:accent1>
        <a:srgbClr val="0F383A"/>
      </a:accent1>
      <a:accent2>
        <a:srgbClr val="005959"/>
      </a:accent2>
      <a:accent3>
        <a:srgbClr val="376C70"/>
      </a:accent3>
      <a:accent4>
        <a:srgbClr val="598789"/>
      </a:accent4>
      <a:accent5>
        <a:srgbClr val="7EA1A3"/>
      </a:accent5>
      <a:accent6>
        <a:srgbClr val="A1BBBC"/>
      </a:accent6>
      <a:hlink>
        <a:srgbClr val="ED1940"/>
      </a:hlink>
      <a:folHlink>
        <a:srgbClr val="D6194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Benutzerdefiniert</PresentationFormat>
  <Paragraphs>45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22" baseType="lpstr">
      <vt:lpstr>Arial</vt:lpstr>
      <vt:lpstr>Calibri</vt:lpstr>
      <vt:lpstr>Helvetica Neue</vt:lpstr>
      <vt:lpstr>LetoSans</vt:lpstr>
      <vt:lpstr>LetoSans Thin</vt:lpstr>
      <vt:lpstr>Open Sans</vt:lpstr>
      <vt:lpstr>Open Sans Semibold</vt:lpstr>
      <vt:lpstr>Poppins</vt:lpstr>
      <vt:lpstr>Poppins Medium</vt:lpstr>
      <vt:lpstr>Raleway</vt:lpstr>
      <vt:lpstr>Roboto</vt:lpstr>
      <vt:lpstr>White</vt:lpstr>
      <vt:lpstr>1_White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Philipp</dc:creator>
  <cp:lastModifiedBy>Stefan Philipp</cp:lastModifiedBy>
  <cp:revision>475</cp:revision>
  <dcterms:modified xsi:type="dcterms:W3CDTF">2021-06-14T08:44:39Z</dcterms:modified>
</cp:coreProperties>
</file>